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7"/>
  </p:notesMasterIdLst>
  <p:handoutMasterIdLst>
    <p:handoutMasterId r:id="rId28"/>
  </p:handoutMasterIdLst>
  <p:sldIdLst>
    <p:sldId id="666" r:id="rId5"/>
    <p:sldId id="707" r:id="rId6"/>
    <p:sldId id="703" r:id="rId7"/>
    <p:sldId id="708" r:id="rId8"/>
    <p:sldId id="667" r:id="rId9"/>
    <p:sldId id="691" r:id="rId10"/>
    <p:sldId id="692" r:id="rId11"/>
    <p:sldId id="693" r:id="rId12"/>
    <p:sldId id="709" r:id="rId13"/>
    <p:sldId id="710" r:id="rId14"/>
    <p:sldId id="711" r:id="rId15"/>
    <p:sldId id="712" r:id="rId16"/>
    <p:sldId id="705" r:id="rId17"/>
    <p:sldId id="706" r:id="rId18"/>
    <p:sldId id="694" r:id="rId19"/>
    <p:sldId id="695" r:id="rId20"/>
    <p:sldId id="696" r:id="rId21"/>
    <p:sldId id="697" r:id="rId22"/>
    <p:sldId id="699" r:id="rId23"/>
    <p:sldId id="701" r:id="rId24"/>
    <p:sldId id="702" r:id="rId25"/>
    <p:sldId id="690" r:id="rId26"/>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EA6B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825BF4-6248-9A9F-8C57-5A5E9EF1F7E1}" v="40" dt="2019-12-13T13:41:58.106"/>
    <p1510:client id="{A61E13F8-BBAB-C5C7-035F-447D631E8F7A}" v="3" dt="2019-12-13T13:42:26.6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40" autoAdjust="0"/>
    <p:restoredTop sz="94660"/>
  </p:normalViewPr>
  <p:slideViewPr>
    <p:cSldViewPr snapToGrid="0">
      <p:cViewPr varScale="1">
        <p:scale>
          <a:sx n="83" d="100"/>
          <a:sy n="83" d="100"/>
        </p:scale>
        <p:origin x="480"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2EF00E1E-92D4-442E-9C3E-4E0B56B20AF3}" type="datetimeFigureOut">
              <a:rPr lang="en-GB" smtClean="0"/>
              <a:t>01/10/2020</a:t>
            </a:fld>
            <a:endParaRPr lang="en-GB" dirty="0"/>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9E22D246-C14C-49A2-BA94-AEA36D24296E}" type="slidenum">
              <a:rPr lang="en-GB" smtClean="0"/>
              <a:t>‹#›</a:t>
            </a:fld>
            <a:endParaRPr lang="en-GB" dirty="0"/>
          </a:p>
        </p:txBody>
      </p:sp>
    </p:spTree>
    <p:extLst>
      <p:ext uri="{BB962C8B-B14F-4D97-AF65-F5344CB8AC3E}">
        <p14:creationId xmlns:p14="http://schemas.microsoft.com/office/powerpoint/2010/main" val="2371432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0B2746B-A7CC-462B-A463-499EFA71AC87}" type="datetimeFigureOut">
              <a:rPr lang="en-GB" smtClean="0"/>
              <a:t>01/10/2020</a:t>
            </a:fld>
            <a:endParaRPr lang="en-GB"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F196990-D54A-470B-909F-359094E4D732}" type="slidenum">
              <a:rPr lang="en-GB" smtClean="0"/>
              <a:t>‹#›</a:t>
            </a:fld>
            <a:endParaRPr lang="en-GB" dirty="0"/>
          </a:p>
        </p:txBody>
      </p:sp>
    </p:spTree>
    <p:extLst>
      <p:ext uri="{BB962C8B-B14F-4D97-AF65-F5344CB8AC3E}">
        <p14:creationId xmlns:p14="http://schemas.microsoft.com/office/powerpoint/2010/main" val="130499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err="1">
                <a:solidFill>
                  <a:schemeClr val="tx1"/>
                </a:solidFill>
                <a:effectLst/>
                <a:latin typeface="+mn-lt"/>
                <a:ea typeface="+mn-ea"/>
                <a:cs typeface="+mn-cs"/>
              </a:rPr>
              <a:t>Interoception</a:t>
            </a:r>
            <a:r>
              <a:rPr lang="en-GB" sz="1200" b="0" i="0" u="none" strike="noStrike" kern="1200" dirty="0">
                <a:solidFill>
                  <a:schemeClr val="tx1"/>
                </a:solidFill>
                <a:effectLst/>
                <a:latin typeface="+mn-lt"/>
                <a:ea typeface="+mn-ea"/>
                <a:cs typeface="+mn-cs"/>
              </a:rPr>
              <a:t> helps you understand and feel what’s going on inside your body. For instance, you know if your heart is beating fast or if you need to breathe more deeply. You’re able to tell if you need to use the bathroom. You know if you’re hungry, full, hot, cold, thirsty, nauseated, itchy or ticklish.</a:t>
            </a:r>
          </a:p>
          <a:p>
            <a:endParaRPr lang="en-GB" sz="1200" b="0" i="0" u="none" strike="noStrike" kern="1200" dirty="0">
              <a:solidFill>
                <a:schemeClr val="tx1"/>
              </a:solidFill>
              <a:effectLst/>
              <a:latin typeface="+mn-lt"/>
              <a:ea typeface="+mn-ea"/>
              <a:cs typeface="+mn-cs"/>
            </a:endParaRPr>
          </a:p>
          <a:p>
            <a:r>
              <a:rPr lang="en-GB" dirty="0"/>
              <a:t>Proprioception – awareness</a:t>
            </a:r>
            <a:r>
              <a:rPr lang="en-GB" baseline="0" dirty="0"/>
              <a:t> of position and movement of the body</a:t>
            </a:r>
          </a:p>
          <a:p>
            <a:endParaRPr lang="en-GB" sz="1200" b="0" i="0" u="none" strike="noStrike" kern="1200" baseline="0" dirty="0">
              <a:solidFill>
                <a:schemeClr val="tx1"/>
              </a:solidFill>
              <a:effectLst/>
              <a:latin typeface="+mn-lt"/>
              <a:ea typeface="+mn-ea"/>
              <a:cs typeface="+mn-cs"/>
            </a:endParaRPr>
          </a:p>
          <a:p>
            <a:r>
              <a:rPr lang="en-GB" dirty="0"/>
              <a:t>Vestibular system – coordinating movement with balance</a:t>
            </a:r>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46E32EF-E073-4458-88F3-8F8E68FFD788}" type="slidenum">
              <a:rPr lang="en-GB" smtClean="0"/>
              <a:t>2</a:t>
            </a:fld>
            <a:endParaRPr lang="en-GB"/>
          </a:p>
        </p:txBody>
      </p:sp>
    </p:spTree>
    <p:extLst>
      <p:ext uri="{BB962C8B-B14F-4D97-AF65-F5344CB8AC3E}">
        <p14:creationId xmlns:p14="http://schemas.microsoft.com/office/powerpoint/2010/main" val="493892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54538FA-2933-4082-A1F2-C6BB81E8FDCD}" type="datetimeFigureOut">
              <a:rPr lang="en-GB" smtClean="0"/>
              <a:t>01/10/2020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BB7CF21-191A-41CD-AB3F-D9B406E4B3A1}" type="slidenum">
              <a:rPr lang="en-GB" smtClean="0"/>
              <a:t>‹#›</a:t>
            </a:fld>
            <a:endParaRPr lang="en-GB"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2687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4538FA-2933-4082-A1F2-C6BB81E8FDCD}" type="datetimeFigureOut">
              <a:rPr lang="en-GB" smtClean="0"/>
              <a:t>01/10/2020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BB7CF21-191A-41CD-AB3F-D9B406E4B3A1}" type="slidenum">
              <a:rPr lang="en-GB" smtClean="0"/>
              <a:t>‹#›</a:t>
            </a:fld>
            <a:endParaRPr lang="en-GB" dirty="0"/>
          </a:p>
        </p:txBody>
      </p:sp>
    </p:spTree>
    <p:extLst>
      <p:ext uri="{BB962C8B-B14F-4D97-AF65-F5344CB8AC3E}">
        <p14:creationId xmlns:p14="http://schemas.microsoft.com/office/powerpoint/2010/main" val="4250341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4538FA-2933-4082-A1F2-C6BB81E8FDCD}" type="datetimeFigureOut">
              <a:rPr lang="en-GB" smtClean="0"/>
              <a:t>01/10/2020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BB7CF21-191A-41CD-AB3F-D9B406E4B3A1}" type="slidenum">
              <a:rPr lang="en-GB" smtClean="0"/>
              <a:t>‹#›</a:t>
            </a:fld>
            <a:endParaRPr lang="en-GB" dirty="0"/>
          </a:p>
        </p:txBody>
      </p:sp>
    </p:spTree>
    <p:extLst>
      <p:ext uri="{BB962C8B-B14F-4D97-AF65-F5344CB8AC3E}">
        <p14:creationId xmlns:p14="http://schemas.microsoft.com/office/powerpoint/2010/main" val="4068546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4538FA-2933-4082-A1F2-C6BB81E8FDCD}" type="datetimeFigureOut">
              <a:rPr lang="en-GB" smtClean="0"/>
              <a:t>01/10/2020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BB7CF21-191A-41CD-AB3F-D9B406E4B3A1}" type="slidenum">
              <a:rPr lang="en-GB" smtClean="0"/>
              <a:t>‹#›</a:t>
            </a:fld>
            <a:endParaRPr lang="en-GB" dirty="0"/>
          </a:p>
        </p:txBody>
      </p:sp>
    </p:spTree>
    <p:extLst>
      <p:ext uri="{BB962C8B-B14F-4D97-AF65-F5344CB8AC3E}">
        <p14:creationId xmlns:p14="http://schemas.microsoft.com/office/powerpoint/2010/main" val="2449622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4538FA-2933-4082-A1F2-C6BB81E8FDCD}" type="datetimeFigureOut">
              <a:rPr lang="en-GB" smtClean="0"/>
              <a:t>01/10/2020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BB7CF21-191A-41CD-AB3F-D9B406E4B3A1}" type="slidenum">
              <a:rPr lang="en-GB" smtClean="0"/>
              <a:t>‹#›</a:t>
            </a:fld>
            <a:endParaRPr lang="en-GB"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7442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4538FA-2933-4082-A1F2-C6BB81E8FDCD}" type="datetimeFigureOut">
              <a:rPr lang="en-GB" smtClean="0"/>
              <a:t>01/10/2020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BB7CF21-191A-41CD-AB3F-D9B406E4B3A1}" type="slidenum">
              <a:rPr lang="en-GB" smtClean="0"/>
              <a:t>‹#›</a:t>
            </a:fld>
            <a:endParaRPr lang="en-GB" dirty="0"/>
          </a:p>
        </p:txBody>
      </p:sp>
    </p:spTree>
    <p:extLst>
      <p:ext uri="{BB962C8B-B14F-4D97-AF65-F5344CB8AC3E}">
        <p14:creationId xmlns:p14="http://schemas.microsoft.com/office/powerpoint/2010/main" val="3178962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54538FA-2933-4082-A1F2-C6BB81E8FDCD}" type="datetimeFigureOut">
              <a:rPr lang="en-GB" smtClean="0"/>
              <a:t>01/10/2020</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1BB7CF21-191A-41CD-AB3F-D9B406E4B3A1}" type="slidenum">
              <a:rPr lang="en-GB" smtClean="0"/>
              <a:t>‹#›</a:t>
            </a:fld>
            <a:endParaRPr lang="en-GB" dirty="0"/>
          </a:p>
        </p:txBody>
      </p:sp>
    </p:spTree>
    <p:extLst>
      <p:ext uri="{BB962C8B-B14F-4D97-AF65-F5344CB8AC3E}">
        <p14:creationId xmlns:p14="http://schemas.microsoft.com/office/powerpoint/2010/main" val="552934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54538FA-2933-4082-A1F2-C6BB81E8FDCD}" type="datetimeFigureOut">
              <a:rPr lang="en-GB" smtClean="0"/>
              <a:t>01/10/2020</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1BB7CF21-191A-41CD-AB3F-D9B406E4B3A1}" type="slidenum">
              <a:rPr lang="en-GB" smtClean="0"/>
              <a:t>‹#›</a:t>
            </a:fld>
            <a:endParaRPr lang="en-GB" dirty="0"/>
          </a:p>
        </p:txBody>
      </p:sp>
    </p:spTree>
    <p:extLst>
      <p:ext uri="{BB962C8B-B14F-4D97-AF65-F5344CB8AC3E}">
        <p14:creationId xmlns:p14="http://schemas.microsoft.com/office/powerpoint/2010/main" val="3734515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54538FA-2933-4082-A1F2-C6BB81E8FDCD}" type="datetimeFigureOut">
              <a:rPr lang="en-GB" smtClean="0"/>
              <a:t>01/10/2020</a:t>
            </a:fld>
            <a:endParaRPr lang="en-GB"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dirty="0"/>
          </a:p>
        </p:txBody>
      </p:sp>
      <p:sp>
        <p:nvSpPr>
          <p:cNvPr id="9" name="Slide Number Placeholder 8"/>
          <p:cNvSpPr>
            <a:spLocks noGrp="1"/>
          </p:cNvSpPr>
          <p:nvPr>
            <p:ph type="sldNum" sz="quarter" idx="12"/>
          </p:nvPr>
        </p:nvSpPr>
        <p:spPr/>
        <p:txBody>
          <a:bodyPr/>
          <a:lstStyle/>
          <a:p>
            <a:fld id="{1BB7CF21-191A-41CD-AB3F-D9B406E4B3A1}" type="slidenum">
              <a:rPr lang="en-GB" smtClean="0"/>
              <a:t>‹#›</a:t>
            </a:fld>
            <a:endParaRPr lang="en-GB" dirty="0"/>
          </a:p>
        </p:txBody>
      </p:sp>
    </p:spTree>
    <p:extLst>
      <p:ext uri="{BB962C8B-B14F-4D97-AF65-F5344CB8AC3E}">
        <p14:creationId xmlns:p14="http://schemas.microsoft.com/office/powerpoint/2010/main" val="1276439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54538FA-2933-4082-A1F2-C6BB81E8FDCD}" type="datetimeFigureOut">
              <a:rPr lang="en-GB" smtClean="0"/>
              <a:t>01/10/2020</a:t>
            </a:fld>
            <a:endParaRPr lang="en-GB"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GB"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BB7CF21-191A-41CD-AB3F-D9B406E4B3A1}" type="slidenum">
              <a:rPr lang="en-GB" smtClean="0"/>
              <a:t>‹#›</a:t>
            </a:fld>
            <a:endParaRPr lang="en-GB" dirty="0"/>
          </a:p>
        </p:txBody>
      </p:sp>
    </p:spTree>
    <p:extLst>
      <p:ext uri="{BB962C8B-B14F-4D97-AF65-F5344CB8AC3E}">
        <p14:creationId xmlns:p14="http://schemas.microsoft.com/office/powerpoint/2010/main" val="808322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4538FA-2933-4082-A1F2-C6BB81E8FDCD}" type="datetimeFigureOut">
              <a:rPr lang="en-GB" smtClean="0"/>
              <a:t>01/10/2020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BB7CF21-191A-41CD-AB3F-D9B406E4B3A1}" type="slidenum">
              <a:rPr lang="en-GB" smtClean="0"/>
              <a:t>‹#›</a:t>
            </a:fld>
            <a:endParaRPr lang="en-GB" dirty="0"/>
          </a:p>
        </p:txBody>
      </p:sp>
    </p:spTree>
    <p:extLst>
      <p:ext uri="{BB962C8B-B14F-4D97-AF65-F5344CB8AC3E}">
        <p14:creationId xmlns:p14="http://schemas.microsoft.com/office/powerpoint/2010/main" val="316916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54538FA-2933-4082-A1F2-C6BB81E8FDCD}" type="datetimeFigureOut">
              <a:rPr lang="en-GB" smtClean="0"/>
              <a:t>01/10/2020</a:t>
            </a:fld>
            <a:endParaRPr lang="en-GB"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BB7CF21-191A-41CD-AB3F-D9B406E4B3A1}" type="slidenum">
              <a:rPr lang="en-GB" smtClean="0"/>
              <a:t>‹#›</a:t>
            </a:fld>
            <a:endParaRPr lang="en-GB"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05691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m4a"/><Relationship Id="rId7" Type="http://schemas.openxmlformats.org/officeDocument/2006/relationships/image" Target="../media/image4.jp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3" Type="http://schemas.openxmlformats.org/officeDocument/2006/relationships/audio" Target="../media/media10.m4a"/><Relationship Id="rId7" Type="http://schemas.openxmlformats.org/officeDocument/2006/relationships/image" Target="../media/image24.jpeg"/><Relationship Id="rId12" Type="http://schemas.openxmlformats.org/officeDocument/2006/relationships/image" Target="../media/image29.jpeg"/><Relationship Id="rId17" Type="http://schemas.openxmlformats.org/officeDocument/2006/relationships/image" Target="../media/image5.png"/><Relationship Id="rId2" Type="http://schemas.microsoft.com/office/2007/relationships/media" Target="../media/media10.m4a"/><Relationship Id="rId16" Type="http://schemas.openxmlformats.org/officeDocument/2006/relationships/image" Target="../media/image2.jpeg"/><Relationship Id="rId1" Type="http://schemas.openxmlformats.org/officeDocument/2006/relationships/tags" Target="../tags/tag9.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5" Type="http://schemas.openxmlformats.org/officeDocument/2006/relationships/image" Target="../media/image32.jpeg"/><Relationship Id="rId10" Type="http://schemas.openxmlformats.org/officeDocument/2006/relationships/image" Target="../media/image27.jpeg"/><Relationship Id="rId4" Type="http://schemas.openxmlformats.org/officeDocument/2006/relationships/slideLayout" Target="../slideLayouts/slideLayout7.xml"/><Relationship Id="rId9" Type="http://schemas.openxmlformats.org/officeDocument/2006/relationships/image" Target="../media/image26.jpeg"/><Relationship Id="rId1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9.jpeg"/><Relationship Id="rId5" Type="http://schemas.openxmlformats.org/officeDocument/2006/relationships/image" Target="../media/image38.jpg"/><Relationship Id="rId4" Type="http://schemas.openxmlformats.org/officeDocument/2006/relationships/image" Target="../media/image37.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0.xml"/><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1.xml"/><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2.xml"/><Relationship Id="rId6" Type="http://schemas.openxmlformats.org/officeDocument/2006/relationships/image" Target="../media/image5.png"/><Relationship Id="rId5" Type="http://schemas.openxmlformats.org/officeDocument/2006/relationships/image" Target="../media/image41.jp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3.xml"/><Relationship Id="rId6" Type="http://schemas.openxmlformats.org/officeDocument/2006/relationships/image" Target="../media/image5.png"/><Relationship Id="rId5" Type="http://schemas.openxmlformats.org/officeDocument/2006/relationships/image" Target="../media/image42.jp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4.xml"/><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5.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notesSlide" Target="../notesSlides/notesSlide1.xml"/><Relationship Id="rId4"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5.xml"/><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2.jpeg"/><Relationship Id="rId4" Type="http://schemas.openxmlformats.org/officeDocument/2006/relationships/hyperlink" Target="mailto:K.rogers@pennhall.co.uk"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4.m4a"/><Relationship Id="rId7" Type="http://schemas.openxmlformats.org/officeDocument/2006/relationships/image" Target="../media/image2.jpe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5.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9.jpg"/><Relationship Id="rId5" Type="http://schemas.openxmlformats.org/officeDocument/2006/relationships/image" Target="../media/image2.jpe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5.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image" Target="../media/image12.jp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8.m4a"/><Relationship Id="rId7" Type="http://schemas.openxmlformats.org/officeDocument/2006/relationships/image" Target="../media/image15.jpg"/><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media9.m4a"/><Relationship Id="rId7" Type="http://schemas.openxmlformats.org/officeDocument/2006/relationships/image" Target="../media/image18.jpeg"/><Relationship Id="rId12" Type="http://schemas.openxmlformats.org/officeDocument/2006/relationships/image" Target="../media/image5.png"/><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17.jpeg"/><Relationship Id="rId11" Type="http://schemas.openxmlformats.org/officeDocument/2006/relationships/image" Target="../media/image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slideLayout" Target="../slideLayouts/slideLayout7.xml"/><Relationship Id="rId9"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74319" y="514311"/>
            <a:ext cx="7460601" cy="3447288"/>
          </a:xfrm>
        </p:spPr>
        <p:txBody>
          <a:bodyPr>
            <a:normAutofit/>
          </a:bodyPr>
          <a:lstStyle/>
          <a:p>
            <a:pPr algn="ctr"/>
            <a:r>
              <a:rPr lang="en-GB" sz="6000" dirty="0">
                <a:cs typeface="Calibri Light"/>
              </a:rPr>
              <a:t>Supporting pupils with sensory and physical needs</a:t>
            </a:r>
          </a:p>
        </p:txBody>
      </p:sp>
      <p:sp>
        <p:nvSpPr>
          <p:cNvPr id="5" name="Subtitle 4"/>
          <p:cNvSpPr>
            <a:spLocks noGrp="1"/>
          </p:cNvSpPr>
          <p:nvPr>
            <p:ph type="subTitle" idx="1"/>
          </p:nvPr>
        </p:nvSpPr>
        <p:spPr>
          <a:xfrm>
            <a:off x="1100051" y="4455620"/>
            <a:ext cx="10058400" cy="1652572"/>
          </a:xfrm>
        </p:spPr>
        <p:txBody>
          <a:bodyPr vert="horz" lIns="91440" tIns="45720" rIns="91440" bIns="45720" rtlCol="0" anchor="t">
            <a:normAutofit/>
          </a:bodyPr>
          <a:lstStyle/>
          <a:p>
            <a:r>
              <a:rPr lang="en-GB" sz="2800" dirty="0"/>
              <a:t>Returning to school post lockdown</a:t>
            </a:r>
          </a:p>
        </p:txBody>
      </p:sp>
      <p:pic>
        <p:nvPicPr>
          <p:cNvPr id="7"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02754" y="0"/>
            <a:ext cx="3702415" cy="185120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p:cNvGraphicFramePr>
            <a:graphicFrameLocks noGrp="1"/>
          </p:cNvGraphicFramePr>
          <p:nvPr>
            <p:extLst>
              <p:ext uri="{D42A27DB-BD31-4B8C-83A1-F6EECF244321}">
                <p14:modId xmlns:p14="http://schemas.microsoft.com/office/powerpoint/2010/main" val="1683808248"/>
              </p:ext>
            </p:extLst>
          </p:nvPr>
        </p:nvGraphicFramePr>
        <p:xfrm>
          <a:off x="8018836" y="1551949"/>
          <a:ext cx="4270249" cy="548640"/>
        </p:xfrm>
        <a:graphic>
          <a:graphicData uri="http://schemas.openxmlformats.org/drawingml/2006/table">
            <a:tbl>
              <a:tblPr firstRow="1" firstCol="1" bandRow="1"/>
              <a:tblGrid>
                <a:gridCol w="148310">
                  <a:extLst>
                    <a:ext uri="{9D8B030D-6E8A-4147-A177-3AD203B41FA5}">
                      <a16:colId xmlns:a16="http://schemas.microsoft.com/office/drawing/2014/main" val="20000"/>
                    </a:ext>
                  </a:extLst>
                </a:gridCol>
                <a:gridCol w="4121939">
                  <a:extLst>
                    <a:ext uri="{9D8B030D-6E8A-4147-A177-3AD203B41FA5}">
                      <a16:colId xmlns:a16="http://schemas.microsoft.com/office/drawing/2014/main" val="20001"/>
                    </a:ext>
                  </a:extLst>
                </a:gridCol>
              </a:tblGrid>
              <a:tr h="458465">
                <a:tc>
                  <a:txBody>
                    <a:bodyPr/>
                    <a:lstStyle/>
                    <a:p>
                      <a:pPr algn="ctr">
                        <a:lnSpc>
                          <a:spcPct val="120000"/>
                        </a:lnSpc>
                        <a:spcAft>
                          <a:spcPts val="0"/>
                        </a:spcAft>
                      </a:pPr>
                      <a:endParaRPr lang="en-GB" sz="1000" dirty="0">
                        <a:solidFill>
                          <a:srgbClr val="59595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0" marT="0" marB="0" anchor="b">
                    <a:lnL>
                      <a:noFill/>
                    </a:lnL>
                    <a:lnR>
                      <a:noFill/>
                    </a:lnR>
                    <a:lnT>
                      <a:noFill/>
                    </a:lnT>
                    <a:lnB>
                      <a:noFill/>
                    </a:lnB>
                  </a:tcPr>
                </a:tc>
                <a:tc>
                  <a:txBody>
                    <a:bodyPr/>
                    <a:lstStyle/>
                    <a:p>
                      <a:pPr algn="ctr">
                        <a:lnSpc>
                          <a:spcPct val="100000"/>
                        </a:lnSpc>
                        <a:spcBef>
                          <a:spcPts val="0"/>
                        </a:spcBef>
                        <a:spcAft>
                          <a:spcPts val="0"/>
                        </a:spcAft>
                      </a:pPr>
                      <a:r>
                        <a:rPr lang="en-GB" sz="2400" b="1" dirty="0">
                          <a:solidFill>
                            <a:srgbClr val="FFCC00"/>
                          </a:solidFill>
                          <a:effectLst/>
                          <a:latin typeface="+mn-lt"/>
                          <a:ea typeface="Times New Roman" panose="02020603050405020304" pitchFamily="18" charset="0"/>
                          <a:cs typeface="Times New Roman" panose="02020603050405020304" pitchFamily="18" charset="0"/>
                        </a:rPr>
                        <a:t>OUTREACH SERVICE</a:t>
                      </a:r>
                    </a:p>
                    <a:p>
                      <a:pPr algn="ctr">
                        <a:lnSpc>
                          <a:spcPct val="100000"/>
                        </a:lnSpc>
                        <a:spcBef>
                          <a:spcPts val="0"/>
                        </a:spcBef>
                        <a:spcAft>
                          <a:spcPts val="0"/>
                        </a:spcAft>
                      </a:pPr>
                      <a:r>
                        <a:rPr lang="en-US" sz="1200" dirty="0">
                          <a:solidFill>
                            <a:srgbClr val="FFCC00"/>
                          </a:solidFill>
                          <a:effectLst/>
                          <a:latin typeface="+mn-lt"/>
                          <a:ea typeface="Times New Roman" panose="02020603050405020304" pitchFamily="18" charset="0"/>
                          <a:cs typeface="Times New Roman" panose="02020603050405020304" pitchFamily="18" charset="0"/>
                        </a:rPr>
                        <a:t>SUPPORTING SCHOOLS. ENABLING INCLUSION.</a:t>
                      </a:r>
                      <a:endParaRPr lang="en-GB" sz="1200" dirty="0">
                        <a:solidFill>
                          <a:srgbClr val="FFCC00"/>
                        </a:solidFill>
                        <a:effectLst/>
                        <a:latin typeface="+mn-lt"/>
                        <a:ea typeface="Times New Roman" panose="02020603050405020304" pitchFamily="18" charset="0"/>
                        <a:cs typeface="Times New Roman" panose="02020603050405020304" pitchFamily="18" charset="0"/>
                      </a:endParaRPr>
                    </a:p>
                  </a:txBody>
                  <a:tcPr marL="0" marT="0" marB="0" anchor="b">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39760"/>
          <a:stretch/>
        </p:blipFill>
        <p:spPr>
          <a:xfrm>
            <a:off x="0" y="5566982"/>
            <a:ext cx="2143125" cy="1291018"/>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39760"/>
          <a:stretch/>
        </p:blipFill>
        <p:spPr>
          <a:xfrm>
            <a:off x="2143125" y="5587762"/>
            <a:ext cx="2143125" cy="1291018"/>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t="39760"/>
          <a:stretch/>
        </p:blipFill>
        <p:spPr>
          <a:xfrm>
            <a:off x="4286250" y="5566982"/>
            <a:ext cx="2143125" cy="1291018"/>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t="39760"/>
          <a:stretch/>
        </p:blipFill>
        <p:spPr>
          <a:xfrm>
            <a:off x="6429375" y="5577372"/>
            <a:ext cx="2143125" cy="1291018"/>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t="39760"/>
          <a:stretch/>
        </p:blipFill>
        <p:spPr>
          <a:xfrm>
            <a:off x="8572500" y="5571943"/>
            <a:ext cx="2143125" cy="1291018"/>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t="39760" r="30400"/>
          <a:stretch/>
        </p:blipFill>
        <p:spPr>
          <a:xfrm>
            <a:off x="10715625" y="5566514"/>
            <a:ext cx="1491615" cy="1291018"/>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02754" y="2144954"/>
            <a:ext cx="3285524" cy="2131469"/>
          </a:xfrm>
          <a:prstGeom prst="rect">
            <a:avLst/>
          </a:prstGeo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844114938"/>
      </p:ext>
    </p:extLst>
  </p:cSld>
  <p:clrMapOvr>
    <a:masterClrMapping/>
  </p:clrMapOvr>
  <mc:AlternateContent xmlns:mc="http://schemas.openxmlformats.org/markup-compatibility/2006" xmlns:p14="http://schemas.microsoft.com/office/powerpoint/2010/main">
    <mc:Choice Requires="p14">
      <p:transition spd="slow" p14:dur="2000" advTm="12659"/>
    </mc:Choice>
    <mc:Fallback xmlns="">
      <p:transition spd="slow" advTm="12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226423" y="129994"/>
            <a:ext cx="48332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t>Age appropriateness</a:t>
            </a:r>
            <a:endParaRPr lang="en-GB" dirty="0"/>
          </a:p>
        </p:txBody>
      </p:sp>
      <p:pic>
        <p:nvPicPr>
          <p:cNvPr id="2050" name="Picture 2" descr="https://images-na.ssl-images-amazon.com/images/I/61RSa-TgRSL._AC_SL1000_.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1913" y="1386882"/>
            <a:ext cx="2291138" cy="18924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images-na.ssl-images-amazon.com/images/I/71Cyj67pOyL._AC_SL1500_.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34697" y="241022"/>
            <a:ext cx="2168638" cy="18505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images-na.ssl-images-amazon.com/images/I/61M9s86wiPL._AC_SL1001_.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61376" y="4660993"/>
            <a:ext cx="2514055" cy="195003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images-na.ssl-images-amazon.com/images/I/710HDH1DccL._AC_SL1500_.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8036" y="3863764"/>
            <a:ext cx="2426183" cy="244246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images-na.ssl-images-amazon.com/images/I/711aukNZQpL._AC_SL1001_.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38622" y="4840941"/>
            <a:ext cx="1704801" cy="17611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images-na.ssl-images-amazon.com/images/I/81kp93wMTPL._AC_SL1500_.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73859" y="544542"/>
            <a:ext cx="2045742" cy="118243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s://images-na.ssl-images-amazon.com/images/I/612EnHTg9mL._AC_SL1001_.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32489" y="1239863"/>
            <a:ext cx="1869774" cy="186020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s://images-na.ssl-images-amazon.com/images/I/61ejwL%2BYPQL._AC_SL1000_.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56359" y="4346574"/>
            <a:ext cx="2131633" cy="213163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s://images-na.ssl-images-amazon.com/images/I/71-1aWNqoML._AC_SL1500_.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52917" y="2074897"/>
            <a:ext cx="1999698" cy="2050341"/>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Autism, Anxiety. Teen/Adult weighted shoulder wrap 1.2kg Black front/back"/>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037255" y="477707"/>
            <a:ext cx="171450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https://images-na.ssl-images-amazon.com/images/I/61KZ6SBsuNL._AC_SL1200_.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53283" y="2333122"/>
            <a:ext cx="1950051" cy="20359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0" y="6323527"/>
            <a:ext cx="1068945" cy="534473"/>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810680581"/>
      </p:ext>
    </p:extLst>
  </p:cSld>
  <p:clrMapOvr>
    <a:masterClrMapping/>
  </p:clrMapOvr>
  <mc:AlternateContent xmlns:mc="http://schemas.openxmlformats.org/markup-compatibility/2006" xmlns:p14="http://schemas.microsoft.com/office/powerpoint/2010/main">
    <mc:Choice Requires="p14">
      <p:transition spd="slow" p14:dur="2000" advTm="69450"/>
    </mc:Choice>
    <mc:Fallback xmlns="">
      <p:transition spd="slow" advTm="69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6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6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5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GB" dirty="0"/>
              <a:t>Providing sensory regulating spaces</a:t>
            </a:r>
          </a:p>
        </p:txBody>
      </p:sp>
      <p:pic>
        <p:nvPicPr>
          <p:cNvPr id="9" name="Picture 8" descr="Autismo, integración sensorial e investigación - Autismo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381" y="1976845"/>
            <a:ext cx="4946469" cy="3709852"/>
          </a:xfrm>
          <a:prstGeom prst="rect">
            <a:avLst/>
          </a:prstGeom>
        </p:spPr>
      </p:pic>
      <p:pic>
        <p:nvPicPr>
          <p:cNvPr id="10" name="Picture 9" descr="T2 para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5924" y="2059577"/>
            <a:ext cx="4474029" cy="356096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83962083"/>
      </p:ext>
    </p:extLst>
  </p:cSld>
  <p:clrMapOvr>
    <a:masterClrMapping/>
  </p:clrMapOvr>
  <mc:AlternateContent xmlns:mc="http://schemas.openxmlformats.org/markup-compatibility/2006" xmlns:p14="http://schemas.microsoft.com/office/powerpoint/2010/main">
    <mc:Choice Requires="p14">
      <p:transition spd="slow" p14:dur="2000" advTm="77328"/>
    </mc:Choice>
    <mc:Fallback xmlns="">
      <p:transition spd="slow" advTm="77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mart Design Ideas to Create Your Dream Home Gym | Gym room at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913" y="1963633"/>
            <a:ext cx="5351780" cy="40138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p:txBody>
          <a:bodyPr/>
          <a:lstStyle/>
          <a:p>
            <a:pPr algn="ctr"/>
            <a:r>
              <a:rPr lang="en-GB" dirty="0"/>
              <a:t>Providing sensory regulating spaces</a:t>
            </a:r>
          </a:p>
        </p:txBody>
      </p:sp>
      <p:pic>
        <p:nvPicPr>
          <p:cNvPr id="1028" name="Picture 4" descr="Top 10 Best Bean Bag Chairs of 2020 with Reviews"/>
          <p:cNvPicPr>
            <a:picLocks noChangeAspect="1" noChangeArrowheads="1"/>
          </p:cNvPicPr>
          <p:nvPr/>
        </p:nvPicPr>
        <p:blipFill rotWithShape="1">
          <a:blip r:embed="rId5">
            <a:extLst>
              <a:ext uri="{28A0092B-C50C-407E-A947-70E740481C1C}">
                <a14:useLocalDpi xmlns:a14="http://schemas.microsoft.com/office/drawing/2010/main" val="0"/>
              </a:ext>
            </a:extLst>
          </a:blip>
          <a:srcRect r="19720"/>
          <a:stretch/>
        </p:blipFill>
        <p:spPr bwMode="auto">
          <a:xfrm>
            <a:off x="5965370" y="1963633"/>
            <a:ext cx="5462687" cy="4013836"/>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32210055"/>
      </p:ext>
    </p:extLst>
  </p:cSld>
  <p:clrMapOvr>
    <a:masterClrMapping/>
  </p:clrMapOvr>
  <mc:AlternateContent xmlns:mc="http://schemas.openxmlformats.org/markup-compatibility/2006" xmlns:p14="http://schemas.microsoft.com/office/powerpoint/2010/main">
    <mc:Choice Requires="p14">
      <p:transition spd="slow" p14:dur="2000" advTm="22604"/>
    </mc:Choice>
    <mc:Fallback xmlns="">
      <p:transition spd="slow" advTm="22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Sensory circuits</a:t>
            </a:r>
          </a:p>
        </p:txBody>
      </p:sp>
      <p:sp>
        <p:nvSpPr>
          <p:cNvPr id="4" name="Content Placeholder 3"/>
          <p:cNvSpPr>
            <a:spLocks noGrp="1"/>
          </p:cNvSpPr>
          <p:nvPr>
            <p:ph sz="half" idx="1"/>
          </p:nvPr>
        </p:nvSpPr>
        <p:spPr/>
        <p:txBody>
          <a:bodyPr/>
          <a:lstStyle/>
          <a:p>
            <a:r>
              <a:rPr lang="en-GB" dirty="0"/>
              <a:t>Quick!</a:t>
            </a:r>
          </a:p>
          <a:p>
            <a:r>
              <a:rPr lang="en-GB" dirty="0"/>
              <a:t>Easy!</a:t>
            </a:r>
          </a:p>
          <a:p>
            <a:r>
              <a:rPr lang="en-GB" dirty="0"/>
              <a:t>Develop balance and core strength</a:t>
            </a:r>
          </a:p>
          <a:p>
            <a:r>
              <a:rPr lang="en-GB" dirty="0"/>
              <a:t>Focus on vestibular and proprioceptive sense</a:t>
            </a:r>
          </a:p>
          <a:p>
            <a:r>
              <a:rPr lang="en-GB" dirty="0"/>
              <a:t>Calming impact</a:t>
            </a:r>
          </a:p>
        </p:txBody>
      </p:sp>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206284" y="1585366"/>
            <a:ext cx="3098131" cy="2226782"/>
          </a:xfr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0378" t="36196" r="14347"/>
          <a:stretch/>
        </p:blipFill>
        <p:spPr>
          <a:xfrm>
            <a:off x="4932608" y="4014087"/>
            <a:ext cx="4005330" cy="254371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35284" y="496094"/>
            <a:ext cx="3505200" cy="35052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68235487"/>
      </p:ext>
    </p:extLst>
  </p:cSld>
  <p:clrMapOvr>
    <a:masterClrMapping/>
  </p:clrMapOvr>
  <mc:AlternateContent xmlns:mc="http://schemas.openxmlformats.org/markup-compatibility/2006" xmlns:p14="http://schemas.microsoft.com/office/powerpoint/2010/main">
    <mc:Choice Requires="p14">
      <p:transition spd="slow" p14:dur="2000" advTm="99459"/>
    </mc:Choice>
    <mc:Fallback xmlns="">
      <p:transition spd="slow" advTm="99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nsor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3130482843"/>
      </p:ext>
    </p:extLst>
  </p:cSld>
  <p:clrMapOvr>
    <a:masterClrMapping/>
  </p:clrMapOvr>
  <mc:AlternateContent xmlns:mc="http://schemas.openxmlformats.org/markup-compatibility/2006" xmlns:p14="http://schemas.microsoft.com/office/powerpoint/2010/main">
    <mc:Choice Requires="p14">
      <p:transition spd="slow" p14:dur="2000" advTm="231288"/>
    </mc:Choice>
    <mc:Fallback xmlns="">
      <p:transition spd="slow" advTm="23128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extLst>
    <p:ext uri="{E180D4A7-C9FB-4DFB-919C-405C955672EB}">
      <p14:showEvtLst xmlns:p14="http://schemas.microsoft.com/office/powerpoint/2010/main">
        <p14:playEvt time="25003" objId="2"/>
        <p14:pauseEvt time="227046" objId="2"/>
        <p14:stopEvt time="231288" objId="2"/>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1377" y="-125289"/>
            <a:ext cx="10058400" cy="1450757"/>
          </a:xfrm>
        </p:spPr>
        <p:txBody>
          <a:bodyPr>
            <a:normAutofit/>
          </a:bodyPr>
          <a:lstStyle/>
          <a:p>
            <a:pPr algn="ctr"/>
            <a:r>
              <a:rPr lang="en-GB" sz="2000" dirty="0"/>
              <a:t>Example Risk Assessment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85904941"/>
              </p:ext>
            </p:extLst>
          </p:nvPr>
        </p:nvGraphicFramePr>
        <p:xfrm>
          <a:off x="1194485" y="1388712"/>
          <a:ext cx="10157254" cy="4603564"/>
        </p:xfrm>
        <a:graphic>
          <a:graphicData uri="http://schemas.openxmlformats.org/drawingml/2006/table">
            <a:tbl>
              <a:tblPr firstRow="1" firstCol="1" bandRow="1">
                <a:tableStyleId>{5C22544A-7EE6-4342-B048-85BDC9FD1C3A}</a:tableStyleId>
              </a:tblPr>
              <a:tblGrid>
                <a:gridCol w="2701046">
                  <a:extLst>
                    <a:ext uri="{9D8B030D-6E8A-4147-A177-3AD203B41FA5}">
                      <a16:colId xmlns:a16="http://schemas.microsoft.com/office/drawing/2014/main" val="3809276226"/>
                    </a:ext>
                  </a:extLst>
                </a:gridCol>
                <a:gridCol w="132783">
                  <a:extLst>
                    <a:ext uri="{9D8B030D-6E8A-4147-A177-3AD203B41FA5}">
                      <a16:colId xmlns:a16="http://schemas.microsoft.com/office/drawing/2014/main" val="1790722194"/>
                    </a:ext>
                  </a:extLst>
                </a:gridCol>
                <a:gridCol w="2711558">
                  <a:extLst>
                    <a:ext uri="{9D8B030D-6E8A-4147-A177-3AD203B41FA5}">
                      <a16:colId xmlns:a16="http://schemas.microsoft.com/office/drawing/2014/main" val="3719148705"/>
                    </a:ext>
                  </a:extLst>
                </a:gridCol>
                <a:gridCol w="132783">
                  <a:extLst>
                    <a:ext uri="{9D8B030D-6E8A-4147-A177-3AD203B41FA5}">
                      <a16:colId xmlns:a16="http://schemas.microsoft.com/office/drawing/2014/main" val="3595169525"/>
                    </a:ext>
                  </a:extLst>
                </a:gridCol>
                <a:gridCol w="2089912">
                  <a:extLst>
                    <a:ext uri="{9D8B030D-6E8A-4147-A177-3AD203B41FA5}">
                      <a16:colId xmlns:a16="http://schemas.microsoft.com/office/drawing/2014/main" val="1229987766"/>
                    </a:ext>
                  </a:extLst>
                </a:gridCol>
                <a:gridCol w="2389172">
                  <a:extLst>
                    <a:ext uri="{9D8B030D-6E8A-4147-A177-3AD203B41FA5}">
                      <a16:colId xmlns:a16="http://schemas.microsoft.com/office/drawing/2014/main" val="285012941"/>
                    </a:ext>
                  </a:extLst>
                </a:gridCol>
              </a:tblGrid>
              <a:tr h="249613">
                <a:tc>
                  <a:txBody>
                    <a:bodyPr/>
                    <a:lstStyle/>
                    <a:p>
                      <a:pPr>
                        <a:lnSpc>
                          <a:spcPct val="107000"/>
                        </a:lnSpc>
                        <a:spcAft>
                          <a:spcPts val="0"/>
                        </a:spcAft>
                      </a:pPr>
                      <a:r>
                        <a:rPr lang="en-GB" sz="1200" dirty="0">
                          <a:effectLst/>
                        </a:rPr>
                        <a:t>Assessment for: X</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8736" marR="28736" marT="0" marB="0"/>
                </a:tc>
                <a:tc gridSpan="3">
                  <a:txBody>
                    <a:bodyPr/>
                    <a:lstStyle/>
                    <a:p>
                      <a:pPr>
                        <a:lnSpc>
                          <a:spcPct val="107000"/>
                        </a:lnSpc>
                        <a:spcAft>
                          <a:spcPts val="0"/>
                        </a:spcAft>
                      </a:pPr>
                      <a:r>
                        <a:rPr lang="en-GB" sz="1200">
                          <a:effectLst/>
                        </a:rPr>
                        <a:t>Completed by: Kate Rogers</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28736" marR="28736" marT="0" marB="0"/>
                </a:tc>
                <a:tc hMerge="1">
                  <a:txBody>
                    <a:bodyPr/>
                    <a:lstStyle/>
                    <a:p>
                      <a:endParaRPr lang="en-GB"/>
                    </a:p>
                  </a:txBody>
                  <a:tcPr/>
                </a:tc>
                <a:tc hMerge="1">
                  <a:txBody>
                    <a:bodyPr/>
                    <a:lstStyle/>
                    <a:p>
                      <a:endParaRPr lang="en-GB"/>
                    </a:p>
                  </a:txBody>
                  <a:tcPr/>
                </a:tc>
                <a:tc>
                  <a:txBody>
                    <a:bodyPr/>
                    <a:lstStyle/>
                    <a:p>
                      <a:pPr>
                        <a:lnSpc>
                          <a:spcPct val="107000"/>
                        </a:lnSpc>
                        <a:spcAft>
                          <a:spcPts val="0"/>
                        </a:spcAft>
                      </a:pPr>
                      <a:r>
                        <a:rPr lang="en-GB" sz="1200">
                          <a:effectLst/>
                        </a:rPr>
                        <a:t>Date: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28736" marR="28736" marT="0" marB="0"/>
                </a:tc>
                <a:tc>
                  <a:txBody>
                    <a:bodyPr/>
                    <a:lstStyle/>
                    <a:p>
                      <a:pPr>
                        <a:lnSpc>
                          <a:spcPct val="107000"/>
                        </a:lnSpc>
                        <a:spcAft>
                          <a:spcPts val="0"/>
                        </a:spcAft>
                      </a:pPr>
                      <a:r>
                        <a:rPr lang="en-GB" sz="1200" dirty="0">
                          <a:effectLst/>
                        </a:rPr>
                        <a:t>Date for review: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8736" marR="28736" marT="0" marB="0"/>
                </a:tc>
                <a:extLst>
                  <a:ext uri="{0D108BD9-81ED-4DB2-BD59-A6C34878D82A}">
                    <a16:rowId xmlns:a16="http://schemas.microsoft.com/office/drawing/2014/main" val="824437586"/>
                  </a:ext>
                </a:extLst>
              </a:tr>
              <a:tr h="253395">
                <a:tc gridSpan="6">
                  <a:txBody>
                    <a:bodyPr/>
                    <a:lstStyle/>
                    <a:p>
                      <a:pPr algn="ctr">
                        <a:lnSpc>
                          <a:spcPct val="107000"/>
                        </a:lnSpc>
                        <a:spcAft>
                          <a:spcPts val="0"/>
                        </a:spcAft>
                      </a:pPr>
                      <a:r>
                        <a:rPr lang="en-GB" sz="1200" dirty="0">
                          <a:effectLst/>
                        </a:rPr>
                        <a:t>Factor / Hazard: Incidental close proximity or touching between X and peers or staff</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8736" marR="28736"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480270761"/>
                  </a:ext>
                </a:extLst>
              </a:tr>
              <a:tr h="3220519">
                <a:tc gridSpan="3">
                  <a:txBody>
                    <a:bodyPr/>
                    <a:lstStyle/>
                    <a:p>
                      <a:r>
                        <a:rPr lang="en-GB" sz="1100" dirty="0">
                          <a:effectLst/>
                        </a:rPr>
                        <a:t>Proactive measures (to prevent risk)</a:t>
                      </a:r>
                    </a:p>
                    <a:p>
                      <a:endParaRPr lang="en-GB" sz="1100" dirty="0">
                        <a:effectLst/>
                      </a:endParaRPr>
                    </a:p>
                    <a:p>
                      <a:r>
                        <a:rPr lang="en-GB" sz="1100" dirty="0">
                          <a:effectLst/>
                        </a:rPr>
                        <a:t>X</a:t>
                      </a:r>
                      <a:r>
                        <a:rPr lang="en-GB" sz="1100" baseline="0" dirty="0">
                          <a:effectLst/>
                        </a:rPr>
                        <a:t> </a:t>
                      </a:r>
                      <a:r>
                        <a:rPr lang="en-GB" sz="1100" dirty="0">
                          <a:effectLst/>
                        </a:rPr>
                        <a:t>to have his/her own working environment where possible</a:t>
                      </a:r>
                    </a:p>
                    <a:p>
                      <a:endParaRPr lang="en-GB" sz="1100" dirty="0">
                        <a:effectLst/>
                      </a:endParaRPr>
                    </a:p>
                    <a:p>
                      <a:r>
                        <a:rPr lang="en-GB" sz="1100" dirty="0">
                          <a:effectLst/>
                        </a:rPr>
                        <a:t>Established workstation area in classroom where X</a:t>
                      </a:r>
                      <a:r>
                        <a:rPr lang="en-GB" sz="1100" baseline="0" dirty="0">
                          <a:effectLst/>
                        </a:rPr>
                        <a:t> </a:t>
                      </a:r>
                      <a:r>
                        <a:rPr lang="en-GB" sz="1100" dirty="0">
                          <a:effectLst/>
                        </a:rPr>
                        <a:t>is used to working.</a:t>
                      </a:r>
                    </a:p>
                    <a:p>
                      <a:r>
                        <a:rPr lang="en-GB" sz="1100" dirty="0">
                          <a:effectLst/>
                        </a:rPr>
                        <a:t>1 adult to 1 child ratio for [child] within school</a:t>
                      </a:r>
                    </a:p>
                    <a:p>
                      <a:pPr>
                        <a:lnSpc>
                          <a:spcPct val="107000"/>
                        </a:lnSpc>
                        <a:spcAft>
                          <a:spcPts val="0"/>
                        </a:spcAft>
                      </a:pPr>
                      <a:endParaRPr lang="en-GB" sz="1100" dirty="0">
                        <a:effectLst/>
                      </a:endParaRPr>
                    </a:p>
                    <a:p>
                      <a:pPr>
                        <a:lnSpc>
                          <a:spcPct val="107000"/>
                        </a:lnSpc>
                        <a:spcAft>
                          <a:spcPts val="0"/>
                        </a:spcAft>
                      </a:pPr>
                      <a:r>
                        <a:rPr lang="en-GB" sz="1100" dirty="0">
                          <a:effectLst/>
                        </a:rPr>
                        <a:t>Handover between parent/carers &amp; 1:1 during drop off and pick up times.</a:t>
                      </a:r>
                    </a:p>
                    <a:p>
                      <a:pPr>
                        <a:lnSpc>
                          <a:spcPct val="107000"/>
                        </a:lnSpc>
                        <a:spcAft>
                          <a:spcPts val="0"/>
                        </a:spcAft>
                      </a:pPr>
                      <a:r>
                        <a:rPr lang="en-GB" sz="1100" dirty="0">
                          <a:effectLst/>
                        </a:rPr>
                        <a:t> </a:t>
                      </a:r>
                    </a:p>
                    <a:p>
                      <a:pPr>
                        <a:lnSpc>
                          <a:spcPct val="107000"/>
                        </a:lnSpc>
                        <a:spcAft>
                          <a:spcPts val="0"/>
                        </a:spcAft>
                      </a:pPr>
                      <a:r>
                        <a:rPr lang="en-GB" sz="1100" dirty="0">
                          <a:effectLst/>
                        </a:rPr>
                        <a:t>X to be dropped off and picked up by parent/carer at an arranged staggered time. </a:t>
                      </a:r>
                    </a:p>
                    <a:p>
                      <a:pPr>
                        <a:lnSpc>
                          <a:spcPct val="107000"/>
                        </a:lnSpc>
                        <a:spcAft>
                          <a:spcPts val="0"/>
                        </a:spcAft>
                      </a:pPr>
                      <a:r>
                        <a:rPr lang="en-GB" sz="1100" dirty="0">
                          <a:effectLst/>
                        </a:rPr>
                        <a:t> </a:t>
                      </a:r>
                    </a:p>
                    <a:p>
                      <a:pPr>
                        <a:lnSpc>
                          <a:spcPct val="107000"/>
                        </a:lnSpc>
                        <a:spcAft>
                          <a:spcPts val="0"/>
                        </a:spcAft>
                      </a:pPr>
                      <a:r>
                        <a:rPr lang="en-GB" sz="1100" dirty="0">
                          <a:effectLst/>
                        </a:rPr>
                        <a:t>Staggered break and lunch times</a:t>
                      </a:r>
                    </a:p>
                    <a:p>
                      <a:pPr>
                        <a:lnSpc>
                          <a:spcPct val="107000"/>
                        </a:lnSpc>
                        <a:spcAft>
                          <a:spcPts val="0"/>
                        </a:spcAft>
                      </a:pPr>
                      <a:r>
                        <a:rPr lang="en-GB" sz="1100" dirty="0">
                          <a:effectLst/>
                        </a:rPr>
                        <a:t> </a:t>
                      </a:r>
                    </a:p>
                    <a:p>
                      <a:pPr>
                        <a:lnSpc>
                          <a:spcPct val="107000"/>
                        </a:lnSpc>
                        <a:spcAft>
                          <a:spcPts val="0"/>
                        </a:spcAft>
                      </a:pPr>
                      <a:r>
                        <a:rPr lang="en-GB" sz="1100" dirty="0">
                          <a:effectLst/>
                        </a:rPr>
                        <a:t>Ensure staff working with X are aware of his individual needs</a:t>
                      </a:r>
                    </a:p>
                    <a:p>
                      <a:pPr>
                        <a:lnSpc>
                          <a:spcPct val="107000"/>
                        </a:lnSpc>
                        <a:spcAft>
                          <a:spcPts val="0"/>
                        </a:spcAft>
                      </a:pPr>
                      <a:r>
                        <a:rPr lang="en-GB" sz="1100" dirty="0">
                          <a:effectLst/>
                        </a:rPr>
                        <a:t> </a:t>
                      </a:r>
                    </a:p>
                    <a:p>
                      <a:pPr>
                        <a:lnSpc>
                          <a:spcPct val="107000"/>
                        </a:lnSpc>
                        <a:spcAft>
                          <a:spcPts val="0"/>
                        </a:spcAft>
                      </a:pPr>
                      <a:r>
                        <a:rPr lang="en-GB" sz="1100" dirty="0">
                          <a:effectLst/>
                        </a:rPr>
                        <a:t>Ensure that X is aware of the new rules and reasons behind it through use of a social story/ symbols </a:t>
                      </a:r>
                      <a:r>
                        <a:rPr lang="en-GB" sz="1100" dirty="0" err="1">
                          <a:effectLst/>
                        </a:rPr>
                        <a:t>etc</a:t>
                      </a:r>
                      <a:endParaRPr lang="en-GB" sz="1100" dirty="0">
                        <a:effectLst/>
                      </a:endParaRPr>
                    </a:p>
                    <a:p>
                      <a:pPr>
                        <a:lnSpc>
                          <a:spcPct val="107000"/>
                        </a:lnSpc>
                        <a:spcAft>
                          <a:spcPts val="0"/>
                        </a:spcAft>
                      </a:pPr>
                      <a:r>
                        <a:rPr lang="en-GB" sz="1100" dirty="0">
                          <a:effectLst/>
                        </a:rPr>
                        <a:t> </a:t>
                      </a:r>
                    </a:p>
                    <a:p>
                      <a:pPr>
                        <a:lnSpc>
                          <a:spcPct val="107000"/>
                        </a:lnSpc>
                        <a:spcAft>
                          <a:spcPts val="0"/>
                        </a:spcAft>
                      </a:pPr>
                      <a:r>
                        <a:rPr lang="en-GB" sz="1100" dirty="0">
                          <a:effectLst/>
                        </a:rPr>
                        <a:t>Provide visual timetable to support X with new routines</a:t>
                      </a:r>
                    </a:p>
                    <a:p>
                      <a:r>
                        <a:rPr lang="en-GB" sz="1100" dirty="0">
                          <a:effectLst/>
                        </a:rPr>
                        <a:t> </a:t>
                      </a:r>
                    </a:p>
                    <a:p>
                      <a:pPr algn="ctr">
                        <a:lnSpc>
                          <a:spcPct val="107000"/>
                        </a:lnSpc>
                        <a:spcAft>
                          <a:spcPts val="0"/>
                        </a:spcAft>
                      </a:pP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736" marR="28736" marT="0" marB="0"/>
                </a:tc>
                <a:tc hMerge="1">
                  <a:txBody>
                    <a:bodyPr/>
                    <a:lstStyle/>
                    <a:p>
                      <a:endParaRPr lang="en-GB"/>
                    </a:p>
                  </a:txBody>
                  <a:tcPr/>
                </a:tc>
                <a:tc hMerge="1">
                  <a:txBody>
                    <a:bodyPr/>
                    <a:lstStyle/>
                    <a:p>
                      <a:endParaRPr lang="en-GB"/>
                    </a:p>
                  </a:txBody>
                  <a:tcPr/>
                </a:tc>
                <a:tc gridSpan="3">
                  <a:txBody>
                    <a:bodyPr/>
                    <a:lstStyle/>
                    <a:p>
                      <a:pPr algn="ctr">
                        <a:lnSpc>
                          <a:spcPct val="107000"/>
                        </a:lnSpc>
                        <a:spcAft>
                          <a:spcPts val="0"/>
                        </a:spcAft>
                      </a:pPr>
                      <a:r>
                        <a:rPr lang="en-GB" sz="1100" dirty="0">
                          <a:effectLst/>
                        </a:rPr>
                        <a:t>Reactive measures (to respond to risk)</a:t>
                      </a:r>
                    </a:p>
                    <a:p>
                      <a:pPr algn="ctr">
                        <a:lnSpc>
                          <a:spcPct val="107000"/>
                        </a:lnSpc>
                        <a:spcAft>
                          <a:spcPts val="0"/>
                        </a:spcAft>
                      </a:pPr>
                      <a:r>
                        <a:rPr lang="en-GB" sz="1100" dirty="0">
                          <a:effectLst/>
                        </a:rPr>
                        <a:t> </a:t>
                      </a:r>
                    </a:p>
                    <a:p>
                      <a:pPr>
                        <a:lnSpc>
                          <a:spcPct val="107000"/>
                        </a:lnSpc>
                        <a:spcAft>
                          <a:spcPts val="0"/>
                        </a:spcAft>
                      </a:pPr>
                      <a:r>
                        <a:rPr lang="en-GB" sz="1100" dirty="0">
                          <a:effectLst/>
                        </a:rPr>
                        <a:t>Use Visual prompts to remind X of social distancing rules</a:t>
                      </a:r>
                    </a:p>
                    <a:p>
                      <a:pPr>
                        <a:lnSpc>
                          <a:spcPct val="107000"/>
                        </a:lnSpc>
                        <a:spcAft>
                          <a:spcPts val="0"/>
                        </a:spcAft>
                      </a:pPr>
                      <a:r>
                        <a:rPr lang="en-GB" sz="1100" dirty="0">
                          <a:effectLst/>
                        </a:rPr>
                        <a:t> </a:t>
                      </a:r>
                    </a:p>
                    <a:p>
                      <a:pPr>
                        <a:lnSpc>
                          <a:spcPct val="107000"/>
                        </a:lnSpc>
                        <a:spcAft>
                          <a:spcPts val="0"/>
                        </a:spcAft>
                      </a:pPr>
                      <a:r>
                        <a:rPr lang="en-GB" sz="1100" dirty="0">
                          <a:effectLst/>
                        </a:rPr>
                        <a:t>Staff to have suitable PPE to hand and use if required. </a:t>
                      </a:r>
                    </a:p>
                    <a:p>
                      <a:pPr>
                        <a:lnSpc>
                          <a:spcPct val="107000"/>
                        </a:lnSpc>
                        <a:spcAft>
                          <a:spcPts val="0"/>
                        </a:spcAft>
                      </a:pPr>
                      <a:r>
                        <a:rPr lang="en-GB" sz="1100" dirty="0">
                          <a:effectLst/>
                        </a:rPr>
                        <a:t> </a:t>
                      </a:r>
                    </a:p>
                    <a:p>
                      <a:pPr>
                        <a:lnSpc>
                          <a:spcPct val="107000"/>
                        </a:lnSpc>
                        <a:spcAft>
                          <a:spcPts val="0"/>
                        </a:spcAft>
                      </a:pPr>
                      <a:r>
                        <a:rPr lang="en-GB" sz="1100" dirty="0">
                          <a:effectLst/>
                        </a:rPr>
                        <a:t>Ensure regular handwashing and hygiene routines take place throughout the day</a:t>
                      </a:r>
                    </a:p>
                    <a:p>
                      <a:pPr>
                        <a:lnSpc>
                          <a:spcPct val="107000"/>
                        </a:lnSpc>
                        <a:spcAft>
                          <a:spcPts val="0"/>
                        </a:spcAft>
                      </a:pPr>
                      <a:r>
                        <a:rPr lang="en-GB" sz="1100" dirty="0">
                          <a:effectLst/>
                        </a:rPr>
                        <a:t> </a:t>
                      </a:r>
                    </a:p>
                    <a:p>
                      <a:pPr>
                        <a:lnSpc>
                          <a:spcPct val="107000"/>
                        </a:lnSpc>
                        <a:spcAft>
                          <a:spcPts val="0"/>
                        </a:spcAft>
                      </a:pPr>
                      <a:r>
                        <a:rPr lang="en-GB" sz="1100" dirty="0">
                          <a:effectLst/>
                        </a:rPr>
                        <a:t>Have sensory alternatives available if X is seeking close contact (see sensory alternatives in additional comments)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8736" marR="28736"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504894990"/>
                  </a:ext>
                </a:extLst>
              </a:tr>
              <a:tr h="423588">
                <a:tc gridSpan="2">
                  <a:txBody>
                    <a:bodyPr/>
                    <a:lstStyle/>
                    <a:p>
                      <a:pPr>
                        <a:lnSpc>
                          <a:spcPct val="107000"/>
                        </a:lnSpc>
                        <a:spcAft>
                          <a:spcPts val="0"/>
                        </a:spcAft>
                      </a:pPr>
                      <a:r>
                        <a:rPr lang="en-GB" sz="1200" dirty="0">
                          <a:effectLst/>
                        </a:rPr>
                        <a:t>Who is at risk? </a:t>
                      </a:r>
                    </a:p>
                    <a:p>
                      <a:pPr>
                        <a:lnSpc>
                          <a:spcPct val="107000"/>
                        </a:lnSpc>
                        <a:spcAft>
                          <a:spcPts val="0"/>
                        </a:spcAft>
                      </a:pPr>
                      <a:r>
                        <a:rPr lang="en-GB" sz="1200" dirty="0">
                          <a:effectLst/>
                        </a:rPr>
                        <a:t>X and 1:1 staff</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8736" marR="28736" marT="0" marB="0"/>
                </a:tc>
                <a:tc hMerge="1">
                  <a:txBody>
                    <a:bodyPr/>
                    <a:lstStyle/>
                    <a:p>
                      <a:endParaRPr lang="en-GB"/>
                    </a:p>
                  </a:txBody>
                  <a:tcPr/>
                </a:tc>
                <a:tc>
                  <a:txBody>
                    <a:bodyPr/>
                    <a:lstStyle/>
                    <a:p>
                      <a:pPr algn="ctr">
                        <a:lnSpc>
                          <a:spcPct val="107000"/>
                        </a:lnSpc>
                        <a:spcAft>
                          <a:spcPts val="0"/>
                        </a:spcAft>
                      </a:pPr>
                      <a:r>
                        <a:rPr lang="en-GB" sz="1200">
                          <a:effectLst/>
                        </a:rPr>
                        <a:t>Risk</a:t>
                      </a:r>
                    </a:p>
                    <a:p>
                      <a:pPr algn="ctr">
                        <a:lnSpc>
                          <a:spcPct val="107000"/>
                        </a:lnSpc>
                        <a:spcAft>
                          <a:spcPts val="0"/>
                        </a:spcAft>
                      </a:pPr>
                      <a:r>
                        <a:rPr lang="en-GB" sz="1200">
                          <a:effectLst/>
                        </a:rPr>
                        <a:t>Low / </a:t>
                      </a:r>
                      <a:r>
                        <a:rPr lang="en-GB" sz="1200">
                          <a:effectLst/>
                          <a:highlight>
                            <a:srgbClr val="FFFF00"/>
                          </a:highlight>
                        </a:rPr>
                        <a:t>Medium</a:t>
                      </a:r>
                      <a:r>
                        <a:rPr lang="en-GB" sz="1200">
                          <a:effectLst/>
                        </a:rPr>
                        <a:t> / High</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28736" marR="28736" marT="0" marB="0"/>
                </a:tc>
                <a:tc gridSpan="3">
                  <a:txBody>
                    <a:bodyPr/>
                    <a:lstStyle/>
                    <a:p>
                      <a:pPr>
                        <a:lnSpc>
                          <a:spcPct val="107000"/>
                        </a:lnSpc>
                        <a:spcAft>
                          <a:spcPts val="0"/>
                        </a:spcAft>
                      </a:pPr>
                      <a:r>
                        <a:rPr lang="en-GB" sz="1200" dirty="0">
                          <a:effectLst/>
                        </a:rPr>
                        <a:t>Action by and date: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8736" marR="28736"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51613310"/>
                  </a:ext>
                </a:extLst>
              </a:tr>
            </a:tbl>
          </a:graphicData>
        </a:graphic>
      </p:graphicFrame>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817065892"/>
      </p:ext>
    </p:extLst>
  </p:cSld>
  <p:clrMapOvr>
    <a:masterClrMapping/>
  </p:clrMapOvr>
  <mc:AlternateContent xmlns:mc="http://schemas.openxmlformats.org/markup-compatibility/2006" xmlns:p14="http://schemas.microsoft.com/office/powerpoint/2010/main">
    <mc:Choice Requires="p14">
      <p:transition spd="slow" p14:dur="2000" advTm="169048"/>
    </mc:Choice>
    <mc:Fallback xmlns="">
      <p:transition spd="slow" advTm="169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1377" y="-125289"/>
            <a:ext cx="10058400" cy="1450757"/>
          </a:xfrm>
        </p:spPr>
        <p:txBody>
          <a:bodyPr>
            <a:normAutofit/>
          </a:bodyPr>
          <a:lstStyle/>
          <a:p>
            <a:pPr algn="ctr"/>
            <a:r>
              <a:rPr lang="en-GB" sz="2000" dirty="0"/>
              <a:t>Example Risk Assessment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66244088"/>
              </p:ext>
            </p:extLst>
          </p:nvPr>
        </p:nvGraphicFramePr>
        <p:xfrm>
          <a:off x="1194485" y="1388712"/>
          <a:ext cx="10157254" cy="4147115"/>
        </p:xfrm>
        <a:graphic>
          <a:graphicData uri="http://schemas.openxmlformats.org/drawingml/2006/table">
            <a:tbl>
              <a:tblPr firstRow="1" firstCol="1" bandRow="1">
                <a:tableStyleId>{5C22544A-7EE6-4342-B048-85BDC9FD1C3A}</a:tableStyleId>
              </a:tblPr>
              <a:tblGrid>
                <a:gridCol w="2701046">
                  <a:extLst>
                    <a:ext uri="{9D8B030D-6E8A-4147-A177-3AD203B41FA5}">
                      <a16:colId xmlns:a16="http://schemas.microsoft.com/office/drawing/2014/main" val="3809276226"/>
                    </a:ext>
                  </a:extLst>
                </a:gridCol>
                <a:gridCol w="132783">
                  <a:extLst>
                    <a:ext uri="{9D8B030D-6E8A-4147-A177-3AD203B41FA5}">
                      <a16:colId xmlns:a16="http://schemas.microsoft.com/office/drawing/2014/main" val="1790722194"/>
                    </a:ext>
                  </a:extLst>
                </a:gridCol>
                <a:gridCol w="2711558">
                  <a:extLst>
                    <a:ext uri="{9D8B030D-6E8A-4147-A177-3AD203B41FA5}">
                      <a16:colId xmlns:a16="http://schemas.microsoft.com/office/drawing/2014/main" val="3719148705"/>
                    </a:ext>
                  </a:extLst>
                </a:gridCol>
                <a:gridCol w="132783">
                  <a:extLst>
                    <a:ext uri="{9D8B030D-6E8A-4147-A177-3AD203B41FA5}">
                      <a16:colId xmlns:a16="http://schemas.microsoft.com/office/drawing/2014/main" val="3595169525"/>
                    </a:ext>
                  </a:extLst>
                </a:gridCol>
                <a:gridCol w="2089912">
                  <a:extLst>
                    <a:ext uri="{9D8B030D-6E8A-4147-A177-3AD203B41FA5}">
                      <a16:colId xmlns:a16="http://schemas.microsoft.com/office/drawing/2014/main" val="1229987766"/>
                    </a:ext>
                  </a:extLst>
                </a:gridCol>
                <a:gridCol w="2389172">
                  <a:extLst>
                    <a:ext uri="{9D8B030D-6E8A-4147-A177-3AD203B41FA5}">
                      <a16:colId xmlns:a16="http://schemas.microsoft.com/office/drawing/2014/main" val="285012941"/>
                    </a:ext>
                  </a:extLst>
                </a:gridCol>
              </a:tblGrid>
              <a:tr h="249613">
                <a:tc>
                  <a:txBody>
                    <a:bodyPr/>
                    <a:lstStyle/>
                    <a:p>
                      <a:pPr>
                        <a:lnSpc>
                          <a:spcPct val="107000"/>
                        </a:lnSpc>
                        <a:spcAft>
                          <a:spcPts val="0"/>
                        </a:spcAft>
                      </a:pPr>
                      <a:r>
                        <a:rPr lang="en-GB" sz="1200" dirty="0">
                          <a:effectLst/>
                        </a:rPr>
                        <a:t>Assessment for: X</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8736" marR="28736" marT="0" marB="0"/>
                </a:tc>
                <a:tc gridSpan="3">
                  <a:txBody>
                    <a:bodyPr/>
                    <a:lstStyle/>
                    <a:p>
                      <a:pPr>
                        <a:lnSpc>
                          <a:spcPct val="107000"/>
                        </a:lnSpc>
                        <a:spcAft>
                          <a:spcPts val="0"/>
                        </a:spcAft>
                      </a:pPr>
                      <a:r>
                        <a:rPr lang="en-GB" sz="1200">
                          <a:effectLst/>
                        </a:rPr>
                        <a:t>Completed by: Kate Rogers</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28736" marR="28736" marT="0" marB="0"/>
                </a:tc>
                <a:tc hMerge="1">
                  <a:txBody>
                    <a:bodyPr/>
                    <a:lstStyle/>
                    <a:p>
                      <a:endParaRPr lang="en-GB"/>
                    </a:p>
                  </a:txBody>
                  <a:tcPr/>
                </a:tc>
                <a:tc hMerge="1">
                  <a:txBody>
                    <a:bodyPr/>
                    <a:lstStyle/>
                    <a:p>
                      <a:endParaRPr lang="en-GB"/>
                    </a:p>
                  </a:txBody>
                  <a:tcPr/>
                </a:tc>
                <a:tc>
                  <a:txBody>
                    <a:bodyPr/>
                    <a:lstStyle/>
                    <a:p>
                      <a:pPr>
                        <a:lnSpc>
                          <a:spcPct val="107000"/>
                        </a:lnSpc>
                        <a:spcAft>
                          <a:spcPts val="0"/>
                        </a:spcAft>
                      </a:pPr>
                      <a:r>
                        <a:rPr lang="en-GB" sz="1200">
                          <a:effectLst/>
                        </a:rPr>
                        <a:t>Date: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28736" marR="28736" marT="0" marB="0"/>
                </a:tc>
                <a:tc>
                  <a:txBody>
                    <a:bodyPr/>
                    <a:lstStyle/>
                    <a:p>
                      <a:pPr>
                        <a:lnSpc>
                          <a:spcPct val="107000"/>
                        </a:lnSpc>
                        <a:spcAft>
                          <a:spcPts val="0"/>
                        </a:spcAft>
                      </a:pPr>
                      <a:r>
                        <a:rPr lang="en-GB" sz="1200" dirty="0">
                          <a:effectLst/>
                        </a:rPr>
                        <a:t>Date for review: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8736" marR="28736" marT="0" marB="0"/>
                </a:tc>
                <a:extLst>
                  <a:ext uri="{0D108BD9-81ED-4DB2-BD59-A6C34878D82A}">
                    <a16:rowId xmlns:a16="http://schemas.microsoft.com/office/drawing/2014/main" val="824437586"/>
                  </a:ext>
                </a:extLst>
              </a:tr>
              <a:tr h="253395">
                <a:tc gridSpan="6">
                  <a:txBody>
                    <a:bodyPr/>
                    <a:lstStyle/>
                    <a:p>
                      <a:pPr algn="ctr">
                        <a:lnSpc>
                          <a:spcPct val="107000"/>
                        </a:lnSpc>
                        <a:spcAft>
                          <a:spcPts val="0"/>
                        </a:spcAft>
                      </a:pPr>
                      <a:r>
                        <a:rPr lang="en-GB" sz="1200" dirty="0">
                          <a:effectLst/>
                        </a:rPr>
                        <a:t>Factor / Hazard: Mouthing objects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8736" marR="28736"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480270761"/>
                  </a:ext>
                </a:extLst>
              </a:tr>
              <a:tr h="3220519">
                <a:tc gridSpan="3">
                  <a:txBody>
                    <a:bodyPr/>
                    <a:lstStyle/>
                    <a:p>
                      <a:r>
                        <a:rPr lang="en-GB" sz="1100" dirty="0">
                          <a:effectLst/>
                        </a:rPr>
                        <a:t>Proactive measures (to prevent risk)</a:t>
                      </a:r>
                    </a:p>
                    <a:p>
                      <a:endParaRPr lang="en-GB" sz="1100" dirty="0">
                        <a:effectLst/>
                      </a:endParaRPr>
                    </a:p>
                    <a:p>
                      <a:pPr fontAlgn="base"/>
                      <a:r>
                        <a:rPr lang="en-GB" sz="1200" b="1" kern="1200" dirty="0">
                          <a:solidFill>
                            <a:schemeClr val="lt1"/>
                          </a:solidFill>
                          <a:effectLst/>
                          <a:latin typeface="+mn-lt"/>
                          <a:ea typeface="+mn-ea"/>
                          <a:cs typeface="+mn-cs"/>
                        </a:rPr>
                        <a:t>X to have access to his own resources</a:t>
                      </a:r>
                    </a:p>
                    <a:p>
                      <a:pPr fontAlgn="base"/>
                      <a:r>
                        <a:rPr lang="en-GB" sz="1200" b="1" kern="1200" dirty="0">
                          <a:solidFill>
                            <a:schemeClr val="lt1"/>
                          </a:solidFill>
                          <a:effectLst/>
                          <a:latin typeface="+mn-lt"/>
                          <a:ea typeface="+mn-ea"/>
                          <a:cs typeface="+mn-cs"/>
                        </a:rPr>
                        <a:t> </a:t>
                      </a:r>
                    </a:p>
                    <a:p>
                      <a:pPr fontAlgn="base"/>
                      <a:r>
                        <a:rPr lang="en-GB" sz="1200" b="1" kern="1200" dirty="0">
                          <a:solidFill>
                            <a:schemeClr val="lt1"/>
                          </a:solidFill>
                          <a:effectLst/>
                          <a:latin typeface="+mn-lt"/>
                          <a:ea typeface="+mn-ea"/>
                          <a:cs typeface="+mn-cs"/>
                        </a:rPr>
                        <a:t>Resources not to be shared between children</a:t>
                      </a:r>
                    </a:p>
                    <a:p>
                      <a:pPr fontAlgn="base"/>
                      <a:r>
                        <a:rPr lang="en-GB" sz="1200" b="1" kern="1200" dirty="0">
                          <a:solidFill>
                            <a:schemeClr val="lt1"/>
                          </a:solidFill>
                          <a:effectLst/>
                          <a:latin typeface="+mn-lt"/>
                          <a:ea typeface="+mn-ea"/>
                          <a:cs typeface="+mn-cs"/>
                        </a:rPr>
                        <a:t> </a:t>
                      </a:r>
                    </a:p>
                    <a:p>
                      <a:r>
                        <a:rPr lang="en-GB" sz="1200" b="1" kern="1200" dirty="0">
                          <a:solidFill>
                            <a:schemeClr val="lt1"/>
                          </a:solidFill>
                          <a:effectLst/>
                          <a:latin typeface="+mn-lt"/>
                          <a:ea typeface="+mn-ea"/>
                          <a:cs typeface="+mn-cs"/>
                        </a:rPr>
                        <a:t>Provide sensory alternatives such as </a:t>
                      </a:r>
                      <a:r>
                        <a:rPr lang="en-GB" sz="1200" b="1" kern="1200" dirty="0" err="1">
                          <a:solidFill>
                            <a:schemeClr val="lt1"/>
                          </a:solidFill>
                          <a:effectLst/>
                          <a:latin typeface="+mn-lt"/>
                          <a:ea typeface="+mn-ea"/>
                          <a:cs typeface="+mn-cs"/>
                        </a:rPr>
                        <a:t>chewies</a:t>
                      </a:r>
                      <a:r>
                        <a:rPr lang="en-GB" sz="1200" b="1" kern="1200" dirty="0">
                          <a:solidFill>
                            <a:schemeClr val="lt1"/>
                          </a:solidFill>
                          <a:effectLst/>
                          <a:latin typeface="+mn-lt"/>
                          <a:ea typeface="+mn-ea"/>
                          <a:cs typeface="+mn-cs"/>
                        </a:rPr>
                        <a:t> to avoid mouthing of other equipment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8736" marR="28736" marT="0" marB="0"/>
                </a:tc>
                <a:tc hMerge="1">
                  <a:txBody>
                    <a:bodyPr/>
                    <a:lstStyle/>
                    <a:p>
                      <a:endParaRPr lang="en-GB"/>
                    </a:p>
                  </a:txBody>
                  <a:tcPr/>
                </a:tc>
                <a:tc hMerge="1">
                  <a:txBody>
                    <a:bodyPr/>
                    <a:lstStyle/>
                    <a:p>
                      <a:endParaRPr lang="en-GB"/>
                    </a:p>
                  </a:txBody>
                  <a:tcPr/>
                </a:tc>
                <a:tc gridSpan="3">
                  <a:txBody>
                    <a:bodyPr/>
                    <a:lstStyle/>
                    <a:p>
                      <a:pPr algn="ctr">
                        <a:lnSpc>
                          <a:spcPct val="107000"/>
                        </a:lnSpc>
                        <a:spcAft>
                          <a:spcPts val="0"/>
                        </a:spcAft>
                      </a:pPr>
                      <a:r>
                        <a:rPr lang="en-GB" sz="1100" dirty="0">
                          <a:effectLst/>
                        </a:rPr>
                        <a:t>Reactive measures (to respond to risk)</a:t>
                      </a:r>
                    </a:p>
                    <a:p>
                      <a:pPr algn="ctr">
                        <a:lnSpc>
                          <a:spcPct val="107000"/>
                        </a:lnSpc>
                        <a:spcAft>
                          <a:spcPts val="0"/>
                        </a:spcAft>
                      </a:pPr>
                      <a:endParaRPr lang="en-GB" sz="1100" dirty="0">
                        <a:effectLst/>
                      </a:endParaRPr>
                    </a:p>
                    <a:p>
                      <a:pPr fontAlgn="base"/>
                      <a:r>
                        <a:rPr lang="en-GB" sz="1200" kern="1200" dirty="0">
                          <a:solidFill>
                            <a:schemeClr val="dk1"/>
                          </a:solidFill>
                          <a:effectLst/>
                          <a:latin typeface="+mn-lt"/>
                          <a:ea typeface="+mn-ea"/>
                          <a:cs typeface="+mn-cs"/>
                        </a:rPr>
                        <a:t>Use of symbols to remind X not to put items in his/her mouth</a:t>
                      </a:r>
                    </a:p>
                    <a:p>
                      <a:pPr fontAlgn="base"/>
                      <a:r>
                        <a:rPr lang="en-GB" sz="1200" kern="1200" dirty="0">
                          <a:solidFill>
                            <a:schemeClr val="dk1"/>
                          </a:solidFill>
                          <a:effectLst/>
                          <a:latin typeface="+mn-lt"/>
                          <a:ea typeface="+mn-ea"/>
                          <a:cs typeface="+mn-cs"/>
                        </a:rPr>
                        <a:t> </a:t>
                      </a:r>
                    </a:p>
                    <a:p>
                      <a:pPr fontAlgn="base"/>
                      <a:r>
                        <a:rPr lang="en-GB" sz="1200" kern="1200" dirty="0">
                          <a:solidFill>
                            <a:schemeClr val="dk1"/>
                          </a:solidFill>
                          <a:effectLst/>
                          <a:latin typeface="+mn-lt"/>
                          <a:ea typeface="+mn-ea"/>
                          <a:cs typeface="+mn-cs"/>
                        </a:rPr>
                        <a:t>Stringent hygiene routine with all equipment/ resources used by X</a:t>
                      </a:r>
                      <a:r>
                        <a:rPr lang="en-GB" sz="1200" dirty="0">
                          <a:effectLst/>
                        </a:rPr>
                        <a:t> </a:t>
                      </a:r>
                    </a:p>
                  </a:txBody>
                  <a:tcPr marL="28736" marR="28736"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504894990"/>
                  </a:ext>
                </a:extLst>
              </a:tr>
              <a:tr h="423588">
                <a:tc gridSpan="2">
                  <a:txBody>
                    <a:bodyPr/>
                    <a:lstStyle/>
                    <a:p>
                      <a:pPr>
                        <a:lnSpc>
                          <a:spcPct val="107000"/>
                        </a:lnSpc>
                        <a:spcAft>
                          <a:spcPts val="0"/>
                        </a:spcAft>
                      </a:pPr>
                      <a:r>
                        <a:rPr lang="en-GB" sz="1200" dirty="0">
                          <a:effectLst/>
                        </a:rPr>
                        <a:t>Who is at risk? </a:t>
                      </a:r>
                    </a:p>
                    <a:p>
                      <a:pPr>
                        <a:lnSpc>
                          <a:spcPct val="107000"/>
                        </a:lnSpc>
                        <a:spcAft>
                          <a:spcPts val="0"/>
                        </a:spcAft>
                      </a:pPr>
                      <a:r>
                        <a:rPr lang="en-GB" sz="1200" dirty="0">
                          <a:effectLst/>
                        </a:rPr>
                        <a:t>X and 1:1 staff</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8736" marR="28736" marT="0" marB="0"/>
                </a:tc>
                <a:tc hMerge="1">
                  <a:txBody>
                    <a:bodyPr/>
                    <a:lstStyle/>
                    <a:p>
                      <a:endParaRPr lang="en-GB"/>
                    </a:p>
                  </a:txBody>
                  <a:tcPr/>
                </a:tc>
                <a:tc>
                  <a:txBody>
                    <a:bodyPr/>
                    <a:lstStyle/>
                    <a:p>
                      <a:pPr algn="ctr">
                        <a:lnSpc>
                          <a:spcPct val="107000"/>
                        </a:lnSpc>
                        <a:spcAft>
                          <a:spcPts val="0"/>
                        </a:spcAft>
                      </a:pPr>
                      <a:r>
                        <a:rPr lang="en-GB" sz="1200">
                          <a:effectLst/>
                        </a:rPr>
                        <a:t>Risk</a:t>
                      </a:r>
                    </a:p>
                    <a:p>
                      <a:pPr algn="ctr">
                        <a:lnSpc>
                          <a:spcPct val="107000"/>
                        </a:lnSpc>
                        <a:spcAft>
                          <a:spcPts val="0"/>
                        </a:spcAft>
                      </a:pPr>
                      <a:r>
                        <a:rPr lang="en-GB" sz="1200">
                          <a:effectLst/>
                        </a:rPr>
                        <a:t>Low / </a:t>
                      </a:r>
                      <a:r>
                        <a:rPr lang="en-GB" sz="1200">
                          <a:effectLst/>
                          <a:highlight>
                            <a:srgbClr val="FFFF00"/>
                          </a:highlight>
                        </a:rPr>
                        <a:t>Medium</a:t>
                      </a:r>
                      <a:r>
                        <a:rPr lang="en-GB" sz="1200">
                          <a:effectLst/>
                        </a:rPr>
                        <a:t> / High</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28736" marR="28736" marT="0" marB="0"/>
                </a:tc>
                <a:tc gridSpan="3">
                  <a:txBody>
                    <a:bodyPr/>
                    <a:lstStyle/>
                    <a:p>
                      <a:pPr>
                        <a:lnSpc>
                          <a:spcPct val="107000"/>
                        </a:lnSpc>
                        <a:spcAft>
                          <a:spcPts val="0"/>
                        </a:spcAft>
                      </a:pPr>
                      <a:r>
                        <a:rPr lang="en-GB" sz="1200" dirty="0">
                          <a:effectLst/>
                        </a:rPr>
                        <a:t>Action by and date: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8736" marR="28736"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51613310"/>
                  </a:ext>
                </a:extLst>
              </a:tr>
            </a:tbl>
          </a:graphicData>
        </a:graphic>
      </p:graphicFrame>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906004376"/>
      </p:ext>
    </p:extLst>
  </p:cSld>
  <p:clrMapOvr>
    <a:masterClrMapping/>
  </p:clrMapOvr>
  <mc:AlternateContent xmlns:mc="http://schemas.openxmlformats.org/markup-compatibility/2006" xmlns:p14="http://schemas.microsoft.com/office/powerpoint/2010/main">
    <mc:Choice Requires="p14">
      <p:transition spd="slow" p14:dur="2000" advTm="50576"/>
    </mc:Choice>
    <mc:Fallback xmlns="">
      <p:transition spd="slow" advTm="50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Physical needs</a:t>
            </a:r>
          </a:p>
        </p:txBody>
      </p:sp>
      <p:sp>
        <p:nvSpPr>
          <p:cNvPr id="3" name="Content Placeholder 2"/>
          <p:cNvSpPr>
            <a:spLocks noGrp="1"/>
          </p:cNvSpPr>
          <p:nvPr>
            <p:ph idx="1"/>
          </p:nvPr>
        </p:nvSpPr>
        <p:spPr/>
        <p:txBody>
          <a:bodyPr/>
          <a:lstStyle/>
          <a:p>
            <a:r>
              <a:rPr lang="en-GB" dirty="0"/>
              <a:t>Issues due to appointment cancellations/ lack of access to services</a:t>
            </a:r>
          </a:p>
          <a:p>
            <a:r>
              <a:rPr lang="en-GB" dirty="0"/>
              <a:t>Important to note concerns and date</a:t>
            </a:r>
          </a:p>
          <a:p>
            <a:r>
              <a:rPr lang="en-GB" dirty="0"/>
              <a:t>Support parents to chase up any concerns</a:t>
            </a:r>
          </a:p>
          <a:p>
            <a:r>
              <a:rPr lang="en-GB" dirty="0"/>
              <a:t>Liaise with other professionals </a:t>
            </a:r>
          </a:p>
          <a:p>
            <a:endParaRPr lang="en-GB"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8157" y="3127932"/>
            <a:ext cx="4749886" cy="2626593"/>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79847998"/>
      </p:ext>
    </p:extLst>
  </p:cSld>
  <p:clrMapOvr>
    <a:masterClrMapping/>
  </p:clrMapOvr>
  <mc:AlternateContent xmlns:mc="http://schemas.openxmlformats.org/markup-compatibility/2006" xmlns:p14="http://schemas.microsoft.com/office/powerpoint/2010/main">
    <mc:Choice Requires="p14">
      <p:transition spd="slow" p14:dur="2000" advTm="184982"/>
    </mc:Choice>
    <mc:Fallback xmlns="">
      <p:transition spd="slow" advTm="184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Physical needs</a:t>
            </a:r>
          </a:p>
        </p:txBody>
      </p:sp>
      <p:sp>
        <p:nvSpPr>
          <p:cNvPr id="3" name="Content Placeholder 2"/>
          <p:cNvSpPr>
            <a:spLocks noGrp="1"/>
          </p:cNvSpPr>
          <p:nvPr>
            <p:ph idx="1"/>
          </p:nvPr>
        </p:nvSpPr>
        <p:spPr/>
        <p:txBody>
          <a:bodyPr/>
          <a:lstStyle/>
          <a:p>
            <a:r>
              <a:rPr lang="en-GB" dirty="0"/>
              <a:t>Social distancing not possible if child requires physical support</a:t>
            </a:r>
          </a:p>
          <a:p>
            <a:r>
              <a:rPr lang="en-GB" dirty="0"/>
              <a:t>Risk assessment vital</a:t>
            </a:r>
          </a:p>
          <a:p>
            <a:r>
              <a:rPr lang="en-GB" dirty="0"/>
              <a:t>Use of PPE equipment</a:t>
            </a:r>
          </a:p>
          <a:p>
            <a:r>
              <a:rPr lang="en-GB" dirty="0"/>
              <a:t>Intimate care/personal care </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1712" y="2229621"/>
            <a:ext cx="3472764" cy="3898669"/>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171358829"/>
      </p:ext>
    </p:extLst>
  </p:cSld>
  <p:clrMapOvr>
    <a:masterClrMapping/>
  </p:clrMapOvr>
  <mc:AlternateContent xmlns:mc="http://schemas.openxmlformats.org/markup-compatibility/2006" xmlns:p14="http://schemas.microsoft.com/office/powerpoint/2010/main">
    <mc:Choice Requires="p14">
      <p:transition spd="slow" p14:dur="2000" advTm="93057"/>
    </mc:Choice>
    <mc:Fallback xmlns="">
      <p:transition spd="slow" advTm="93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685" y="-578370"/>
            <a:ext cx="10058400" cy="1450757"/>
          </a:xfrm>
        </p:spPr>
        <p:txBody>
          <a:bodyPr>
            <a:normAutofit/>
          </a:bodyPr>
          <a:lstStyle/>
          <a:p>
            <a:pPr algn="ctr"/>
            <a:r>
              <a:rPr lang="en-GB" sz="2000" dirty="0"/>
              <a:t>Example Risk Assessment</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461387779"/>
              </p:ext>
            </p:extLst>
          </p:nvPr>
        </p:nvGraphicFramePr>
        <p:xfrm>
          <a:off x="1268625" y="1056475"/>
          <a:ext cx="9110066" cy="5150947"/>
        </p:xfrm>
        <a:graphic>
          <a:graphicData uri="http://schemas.openxmlformats.org/drawingml/2006/table">
            <a:tbl>
              <a:tblPr firstRow="1" firstCol="1" bandRow="1">
                <a:tableStyleId>{5C22544A-7EE6-4342-B048-85BDC9FD1C3A}</a:tableStyleId>
              </a:tblPr>
              <a:tblGrid>
                <a:gridCol w="2435002">
                  <a:extLst>
                    <a:ext uri="{9D8B030D-6E8A-4147-A177-3AD203B41FA5}">
                      <a16:colId xmlns:a16="http://schemas.microsoft.com/office/drawing/2014/main" val="2912376569"/>
                    </a:ext>
                  </a:extLst>
                </a:gridCol>
                <a:gridCol w="96338">
                  <a:extLst>
                    <a:ext uri="{9D8B030D-6E8A-4147-A177-3AD203B41FA5}">
                      <a16:colId xmlns:a16="http://schemas.microsoft.com/office/drawing/2014/main" val="4199553274"/>
                    </a:ext>
                  </a:extLst>
                </a:gridCol>
                <a:gridCol w="2444480">
                  <a:extLst>
                    <a:ext uri="{9D8B030D-6E8A-4147-A177-3AD203B41FA5}">
                      <a16:colId xmlns:a16="http://schemas.microsoft.com/office/drawing/2014/main" val="4097178512"/>
                    </a:ext>
                  </a:extLst>
                </a:gridCol>
                <a:gridCol w="96338">
                  <a:extLst>
                    <a:ext uri="{9D8B030D-6E8A-4147-A177-3AD203B41FA5}">
                      <a16:colId xmlns:a16="http://schemas.microsoft.com/office/drawing/2014/main" val="807272910"/>
                    </a:ext>
                  </a:extLst>
                </a:gridCol>
                <a:gridCol w="1884061">
                  <a:extLst>
                    <a:ext uri="{9D8B030D-6E8A-4147-A177-3AD203B41FA5}">
                      <a16:colId xmlns:a16="http://schemas.microsoft.com/office/drawing/2014/main" val="2840645268"/>
                    </a:ext>
                  </a:extLst>
                </a:gridCol>
                <a:gridCol w="2153847">
                  <a:extLst>
                    <a:ext uri="{9D8B030D-6E8A-4147-A177-3AD203B41FA5}">
                      <a16:colId xmlns:a16="http://schemas.microsoft.com/office/drawing/2014/main" val="2945250879"/>
                    </a:ext>
                  </a:extLst>
                </a:gridCol>
              </a:tblGrid>
              <a:tr h="244671">
                <a:tc>
                  <a:txBody>
                    <a:bodyPr/>
                    <a:lstStyle/>
                    <a:p>
                      <a:pPr>
                        <a:lnSpc>
                          <a:spcPct val="107000"/>
                        </a:lnSpc>
                        <a:spcAft>
                          <a:spcPts val="0"/>
                        </a:spcAft>
                      </a:pPr>
                      <a:r>
                        <a:rPr lang="en-GB" sz="1100" dirty="0">
                          <a:effectLst/>
                        </a:rPr>
                        <a:t>Assessment for: X</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208" marR="49208" marT="0" marB="0"/>
                </a:tc>
                <a:tc gridSpan="3">
                  <a:txBody>
                    <a:bodyPr/>
                    <a:lstStyle/>
                    <a:p>
                      <a:pPr>
                        <a:lnSpc>
                          <a:spcPct val="107000"/>
                        </a:lnSpc>
                        <a:spcAft>
                          <a:spcPts val="0"/>
                        </a:spcAft>
                      </a:pPr>
                      <a:r>
                        <a:rPr lang="en-GB" sz="1100">
                          <a:effectLst/>
                        </a:rPr>
                        <a:t>Completed by: Kate Rogers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9208" marR="49208" marT="0" marB="0"/>
                </a:tc>
                <a:tc hMerge="1">
                  <a:txBody>
                    <a:bodyPr/>
                    <a:lstStyle/>
                    <a:p>
                      <a:endParaRPr lang="en-GB"/>
                    </a:p>
                  </a:txBody>
                  <a:tcPr/>
                </a:tc>
                <a:tc hMerge="1">
                  <a:txBody>
                    <a:bodyPr/>
                    <a:lstStyle/>
                    <a:p>
                      <a:endParaRPr lang="en-GB"/>
                    </a:p>
                  </a:txBody>
                  <a:tcPr/>
                </a:tc>
                <a:tc>
                  <a:txBody>
                    <a:bodyPr/>
                    <a:lstStyle/>
                    <a:p>
                      <a:pPr>
                        <a:lnSpc>
                          <a:spcPct val="107000"/>
                        </a:lnSpc>
                        <a:spcAft>
                          <a:spcPts val="0"/>
                        </a:spcAft>
                      </a:pPr>
                      <a:r>
                        <a:rPr lang="en-GB" sz="800">
                          <a:effectLst/>
                        </a:rPr>
                        <a:t>Date: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9208" marR="49208" marT="0" marB="0"/>
                </a:tc>
                <a:tc>
                  <a:txBody>
                    <a:bodyPr/>
                    <a:lstStyle/>
                    <a:p>
                      <a:pPr>
                        <a:lnSpc>
                          <a:spcPct val="107000"/>
                        </a:lnSpc>
                        <a:spcAft>
                          <a:spcPts val="0"/>
                        </a:spcAft>
                      </a:pPr>
                      <a:r>
                        <a:rPr lang="en-GB" sz="800">
                          <a:effectLst/>
                        </a:rPr>
                        <a:t>Date for review: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9208" marR="49208" marT="0" marB="0"/>
                </a:tc>
                <a:extLst>
                  <a:ext uri="{0D108BD9-81ED-4DB2-BD59-A6C34878D82A}">
                    <a16:rowId xmlns:a16="http://schemas.microsoft.com/office/drawing/2014/main" val="2897998632"/>
                  </a:ext>
                </a:extLst>
              </a:tr>
              <a:tr h="183162">
                <a:tc gridSpan="6">
                  <a:txBody>
                    <a:bodyPr/>
                    <a:lstStyle/>
                    <a:p>
                      <a:pPr algn="ctr">
                        <a:lnSpc>
                          <a:spcPct val="107000"/>
                        </a:lnSpc>
                        <a:spcAft>
                          <a:spcPts val="0"/>
                        </a:spcAft>
                      </a:pPr>
                      <a:r>
                        <a:rPr lang="en-GB" sz="1100" dirty="0">
                          <a:effectLst/>
                        </a:rPr>
                        <a:t>Factor / Hazard: </a:t>
                      </a:r>
                      <a:r>
                        <a:rPr lang="en-GB" sz="1100" dirty="0">
                          <a:effectLst/>
                          <a:highlight>
                            <a:srgbClr val="FFFF00"/>
                          </a:highlight>
                        </a:rPr>
                        <a:t>When </a:t>
                      </a:r>
                      <a:r>
                        <a:rPr lang="en-GB" sz="1100" dirty="0" err="1">
                          <a:effectLst/>
                          <a:highlight>
                            <a:srgbClr val="FFFF00"/>
                          </a:highlight>
                        </a:rPr>
                        <a:t>SXis</a:t>
                      </a:r>
                      <a:r>
                        <a:rPr lang="en-GB" sz="1100" dirty="0">
                          <a:effectLst/>
                          <a:highlight>
                            <a:srgbClr val="FFFF00"/>
                          </a:highlight>
                        </a:rPr>
                        <a:t> using walking frame/ requiring support with transfers/ delivering physio</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208" marR="49208"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01025918"/>
                  </a:ext>
                </a:extLst>
              </a:tr>
              <a:tr h="192274">
                <a:tc gridSpan="3">
                  <a:txBody>
                    <a:bodyPr/>
                    <a:lstStyle/>
                    <a:p>
                      <a:pPr algn="ctr">
                        <a:lnSpc>
                          <a:spcPct val="107000"/>
                        </a:lnSpc>
                        <a:spcAft>
                          <a:spcPts val="0"/>
                        </a:spcAft>
                      </a:pPr>
                      <a:r>
                        <a:rPr lang="en-GB" sz="1100">
                          <a:effectLst/>
                        </a:rPr>
                        <a:t>Proactive measures (to prevent risk)</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9208" marR="49208" marT="0" marB="0"/>
                </a:tc>
                <a:tc hMerge="1">
                  <a:txBody>
                    <a:bodyPr/>
                    <a:lstStyle/>
                    <a:p>
                      <a:endParaRPr lang="en-GB"/>
                    </a:p>
                  </a:txBody>
                  <a:tcPr/>
                </a:tc>
                <a:tc hMerge="1">
                  <a:txBody>
                    <a:bodyPr/>
                    <a:lstStyle/>
                    <a:p>
                      <a:endParaRPr lang="en-GB"/>
                    </a:p>
                  </a:txBody>
                  <a:tcPr/>
                </a:tc>
                <a:tc gridSpan="3">
                  <a:txBody>
                    <a:bodyPr/>
                    <a:lstStyle/>
                    <a:p>
                      <a:pPr algn="ctr">
                        <a:lnSpc>
                          <a:spcPct val="107000"/>
                        </a:lnSpc>
                        <a:spcAft>
                          <a:spcPts val="0"/>
                        </a:spcAft>
                      </a:pPr>
                      <a:r>
                        <a:rPr lang="en-GB" sz="800">
                          <a:effectLst/>
                        </a:rPr>
                        <a:t>Reactive measures (to respond to risk)</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9208" marR="49208"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207574006"/>
                  </a:ext>
                </a:extLst>
              </a:tr>
              <a:tr h="2316860">
                <a:tc gridSpan="3">
                  <a:txBody>
                    <a:bodyPr/>
                    <a:lstStyle/>
                    <a:p>
                      <a:pPr>
                        <a:lnSpc>
                          <a:spcPct val="107000"/>
                        </a:lnSpc>
                        <a:spcAft>
                          <a:spcPts val="0"/>
                        </a:spcAft>
                      </a:pPr>
                      <a:r>
                        <a:rPr lang="en-GB" sz="1100" dirty="0">
                          <a:effectLst/>
                        </a:rPr>
                        <a:t>Agree a specific time for the pupil to arrive in school that avoids other large groups of children (e.g. 10 </a:t>
                      </a:r>
                      <a:r>
                        <a:rPr lang="en-GB" sz="1100" dirty="0" err="1">
                          <a:effectLst/>
                        </a:rPr>
                        <a:t>mins</a:t>
                      </a:r>
                      <a:r>
                        <a:rPr lang="en-GB" sz="1100" dirty="0">
                          <a:effectLst/>
                        </a:rPr>
                        <a:t> after rest of school arrive).</a:t>
                      </a:r>
                    </a:p>
                    <a:p>
                      <a:pPr>
                        <a:lnSpc>
                          <a:spcPct val="107000"/>
                        </a:lnSpc>
                        <a:spcAft>
                          <a:spcPts val="0"/>
                        </a:spcAft>
                      </a:pPr>
                      <a:r>
                        <a:rPr lang="en-GB" sz="1100" dirty="0">
                          <a:effectLst/>
                        </a:rPr>
                        <a:t>Arrange for pupil to be met by staff with suitable access to hygiene measures e.g. wipes for wheelchair handles</a:t>
                      </a:r>
                    </a:p>
                    <a:p>
                      <a:pPr>
                        <a:lnSpc>
                          <a:spcPct val="107000"/>
                        </a:lnSpc>
                        <a:spcAft>
                          <a:spcPts val="0"/>
                        </a:spcAft>
                      </a:pPr>
                      <a:r>
                        <a:rPr lang="en-GB" sz="1100" dirty="0">
                          <a:effectLst/>
                        </a:rPr>
                        <a:t>Arrange for pupil to be seated close to entrance/exit to classroom</a:t>
                      </a:r>
                    </a:p>
                    <a:p>
                      <a:pPr>
                        <a:lnSpc>
                          <a:spcPct val="107000"/>
                        </a:lnSpc>
                        <a:spcAft>
                          <a:spcPts val="0"/>
                        </a:spcAft>
                      </a:pPr>
                      <a:r>
                        <a:rPr lang="en-GB" sz="1100" dirty="0">
                          <a:effectLst/>
                        </a:rPr>
                        <a:t>Encourage teaching staff to be flexible on timing of lessons so additional time can be allowed for change of place.</a:t>
                      </a:r>
                    </a:p>
                    <a:p>
                      <a:pPr>
                        <a:lnSpc>
                          <a:spcPct val="107000"/>
                        </a:lnSpc>
                        <a:spcAft>
                          <a:spcPts val="0"/>
                        </a:spcAft>
                      </a:pPr>
                      <a:r>
                        <a:rPr lang="en-GB" sz="1100" dirty="0">
                          <a:effectLst/>
                        </a:rPr>
                        <a:t>Avoid distance walking wherever possible.</a:t>
                      </a:r>
                    </a:p>
                    <a:p>
                      <a:pPr>
                        <a:lnSpc>
                          <a:spcPct val="107000"/>
                        </a:lnSpc>
                        <a:spcAft>
                          <a:spcPts val="0"/>
                        </a:spcAft>
                      </a:pPr>
                      <a:r>
                        <a:rPr lang="en-GB" sz="1100" dirty="0">
                          <a:effectLst/>
                        </a:rPr>
                        <a:t>Use wheelchair for longer distances</a:t>
                      </a:r>
                    </a:p>
                    <a:p>
                      <a:pPr>
                        <a:lnSpc>
                          <a:spcPct val="107000"/>
                        </a:lnSpc>
                        <a:spcAft>
                          <a:spcPts val="0"/>
                        </a:spcAft>
                      </a:pPr>
                      <a:r>
                        <a:rPr lang="en-GB" sz="1100" dirty="0">
                          <a:effectLst/>
                        </a:rPr>
                        <a:t>Provide the Pupil with single use gloves to wear (if tolerated) when transferring from one place to another, to reduce their risk of infection.</a:t>
                      </a:r>
                    </a:p>
                    <a:p>
                      <a:pPr>
                        <a:lnSpc>
                          <a:spcPct val="107000"/>
                        </a:lnSpc>
                        <a:spcAft>
                          <a:spcPts val="0"/>
                        </a:spcAft>
                      </a:pPr>
                      <a:r>
                        <a:rPr lang="en-GB" sz="1100" dirty="0">
                          <a:effectLst/>
                        </a:rPr>
                        <a:t>Provide staff with appropriate PPE/ wipes/ hand gel to maintain appropriate hygiene standards</a:t>
                      </a:r>
                    </a:p>
                    <a:p>
                      <a:pPr>
                        <a:lnSpc>
                          <a:spcPct val="107000"/>
                        </a:lnSpc>
                        <a:spcAft>
                          <a:spcPts val="0"/>
                        </a:spcAft>
                      </a:pPr>
                      <a:r>
                        <a:rPr lang="en-GB" sz="1100" dirty="0">
                          <a:effectLst/>
                        </a:rPr>
                        <a:t>Allocate a regular 1:1 to support X where possible to minimise risk of infection spread</a:t>
                      </a:r>
                    </a:p>
                    <a:p>
                      <a:pPr>
                        <a:lnSpc>
                          <a:spcPct val="107000"/>
                        </a:lnSpc>
                        <a:spcAft>
                          <a:spcPts val="0"/>
                        </a:spcAft>
                      </a:pPr>
                      <a:r>
                        <a:rPr lang="en-GB" sz="1100" dirty="0">
                          <a:effectLst/>
                        </a:rPr>
                        <a:t>Provide pupil with hand gel to avoid continual bathroom trips</a:t>
                      </a:r>
                    </a:p>
                    <a:p>
                      <a:pPr>
                        <a:lnSpc>
                          <a:spcPct val="107000"/>
                        </a:lnSpc>
                        <a:spcAft>
                          <a:spcPts val="0"/>
                        </a:spcAft>
                      </a:pPr>
                      <a:r>
                        <a:rPr lang="en-GB" sz="1100" dirty="0">
                          <a:effectLst/>
                        </a:rPr>
                        <a:t>Staff to use appropriate PPE when close contact is required</a:t>
                      </a:r>
                    </a:p>
                    <a:p>
                      <a:pPr>
                        <a:lnSpc>
                          <a:spcPct val="107000"/>
                        </a:lnSpc>
                        <a:spcAft>
                          <a:spcPts val="0"/>
                        </a:spcAft>
                      </a:pPr>
                      <a:r>
                        <a:rPr lang="en-GB" sz="1100" dirty="0">
                          <a:effectLst/>
                        </a:rPr>
                        <a:t>Staff to be trained in appropriate moving and handling</a:t>
                      </a:r>
                    </a:p>
                    <a:p>
                      <a:pPr>
                        <a:lnSpc>
                          <a:spcPct val="107000"/>
                        </a:lnSpc>
                        <a:spcAft>
                          <a:spcPts val="0"/>
                        </a:spcAft>
                      </a:pPr>
                      <a:r>
                        <a:rPr lang="en-GB" sz="1100" dirty="0">
                          <a:effectLst/>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208" marR="49208" marT="0" marB="0"/>
                </a:tc>
                <a:tc hMerge="1">
                  <a:txBody>
                    <a:bodyPr/>
                    <a:lstStyle/>
                    <a:p>
                      <a:endParaRPr lang="en-GB"/>
                    </a:p>
                  </a:txBody>
                  <a:tcPr/>
                </a:tc>
                <a:tc hMerge="1">
                  <a:txBody>
                    <a:bodyPr/>
                    <a:lstStyle/>
                    <a:p>
                      <a:endParaRPr lang="en-GB"/>
                    </a:p>
                  </a:txBody>
                  <a:tcPr/>
                </a:tc>
                <a:tc gridSpan="3">
                  <a:txBody>
                    <a:bodyPr/>
                    <a:lstStyle/>
                    <a:p>
                      <a:pPr>
                        <a:lnSpc>
                          <a:spcPct val="107000"/>
                        </a:lnSpc>
                        <a:spcAft>
                          <a:spcPts val="0"/>
                        </a:spcAft>
                      </a:pPr>
                      <a:r>
                        <a:rPr lang="en-GB" sz="1100" dirty="0">
                          <a:effectLst/>
                        </a:rPr>
                        <a:t>Carry anti-bacterial wipes, hand gel and PPE equipment at all times when moving around school </a:t>
                      </a:r>
                    </a:p>
                    <a:p>
                      <a:pPr>
                        <a:lnSpc>
                          <a:spcPct val="107000"/>
                        </a:lnSpc>
                        <a:spcAft>
                          <a:spcPts val="0"/>
                        </a:spcAft>
                      </a:pPr>
                      <a:r>
                        <a:rPr lang="en-GB" sz="1100" dirty="0">
                          <a:effectLst/>
                        </a:rPr>
                        <a:t>Encourage independence where possible e.g. Using tables for support with transfer, holding on to bars or walls in the bathroom</a:t>
                      </a:r>
                    </a:p>
                    <a:p>
                      <a:pPr>
                        <a:lnSpc>
                          <a:spcPct val="107000"/>
                        </a:lnSpc>
                        <a:spcAft>
                          <a:spcPts val="0"/>
                        </a:spcAft>
                      </a:pPr>
                      <a:r>
                        <a:rPr lang="en-GB" sz="1100" dirty="0">
                          <a:effectLst/>
                        </a:rPr>
                        <a:t> </a:t>
                      </a:r>
                    </a:p>
                    <a:p>
                      <a:pPr>
                        <a:lnSpc>
                          <a:spcPct val="107000"/>
                        </a:lnSpc>
                        <a:spcAft>
                          <a:spcPts val="0"/>
                        </a:spcAft>
                      </a:pPr>
                      <a:r>
                        <a:rPr lang="en-GB" sz="800" dirty="0">
                          <a:effectLst/>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9208" marR="49208"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41243886"/>
                  </a:ext>
                </a:extLst>
              </a:tr>
              <a:tr h="306181">
                <a:tc gridSpan="2">
                  <a:txBody>
                    <a:bodyPr/>
                    <a:lstStyle/>
                    <a:p>
                      <a:pPr>
                        <a:lnSpc>
                          <a:spcPct val="107000"/>
                        </a:lnSpc>
                        <a:spcAft>
                          <a:spcPts val="0"/>
                        </a:spcAft>
                      </a:pPr>
                      <a:r>
                        <a:rPr lang="en-GB" sz="1100" dirty="0">
                          <a:effectLst/>
                        </a:rPr>
                        <a:t>Who is at risk? X and staff supporting</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208" marR="49208" marT="0" marB="0"/>
                </a:tc>
                <a:tc hMerge="1">
                  <a:txBody>
                    <a:bodyPr/>
                    <a:lstStyle/>
                    <a:p>
                      <a:endParaRPr lang="en-GB"/>
                    </a:p>
                  </a:txBody>
                  <a:tcPr/>
                </a:tc>
                <a:tc>
                  <a:txBody>
                    <a:bodyPr/>
                    <a:lstStyle/>
                    <a:p>
                      <a:pPr algn="ctr">
                        <a:lnSpc>
                          <a:spcPct val="107000"/>
                        </a:lnSpc>
                        <a:spcAft>
                          <a:spcPts val="0"/>
                        </a:spcAft>
                      </a:pPr>
                      <a:r>
                        <a:rPr lang="en-GB" sz="1100">
                          <a:effectLst/>
                        </a:rPr>
                        <a:t>Risk</a:t>
                      </a:r>
                    </a:p>
                    <a:p>
                      <a:pPr algn="ctr">
                        <a:lnSpc>
                          <a:spcPct val="107000"/>
                        </a:lnSpc>
                        <a:spcAft>
                          <a:spcPts val="0"/>
                        </a:spcAft>
                      </a:pPr>
                      <a:r>
                        <a:rPr lang="en-GB" sz="1100">
                          <a:effectLst/>
                        </a:rPr>
                        <a:t>Low / </a:t>
                      </a:r>
                      <a:r>
                        <a:rPr lang="en-GB" sz="1100">
                          <a:effectLst/>
                          <a:highlight>
                            <a:srgbClr val="FFFF00"/>
                          </a:highlight>
                        </a:rPr>
                        <a:t>Medium</a:t>
                      </a:r>
                      <a:r>
                        <a:rPr lang="en-GB" sz="1100">
                          <a:effectLst/>
                        </a:rPr>
                        <a:t> / High</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49208" marR="49208" marT="0" marB="0"/>
                </a:tc>
                <a:tc gridSpan="3">
                  <a:txBody>
                    <a:bodyPr/>
                    <a:lstStyle/>
                    <a:p>
                      <a:pPr>
                        <a:lnSpc>
                          <a:spcPct val="107000"/>
                        </a:lnSpc>
                        <a:spcAft>
                          <a:spcPts val="0"/>
                        </a:spcAft>
                      </a:pPr>
                      <a:r>
                        <a:rPr lang="en-GB" sz="800">
                          <a:effectLst/>
                        </a:rPr>
                        <a:t>Action by and date:</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9208" marR="49208" marT="0" marB="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59285970"/>
                  </a:ext>
                </a:extLst>
              </a:tr>
              <a:tr h="779577">
                <a:tc gridSpan="6">
                  <a:txBody>
                    <a:bodyPr/>
                    <a:lstStyle/>
                    <a:p>
                      <a:pPr>
                        <a:lnSpc>
                          <a:spcPct val="107000"/>
                        </a:lnSpc>
                        <a:spcAft>
                          <a:spcPts val="0"/>
                        </a:spcAft>
                      </a:pPr>
                      <a:r>
                        <a:rPr lang="en-GB" sz="1100" dirty="0">
                          <a:effectLst/>
                        </a:rPr>
                        <a:t>Additional Information</a:t>
                      </a:r>
                    </a:p>
                    <a:p>
                      <a:pPr>
                        <a:lnSpc>
                          <a:spcPct val="107000"/>
                        </a:lnSpc>
                        <a:spcAft>
                          <a:spcPts val="0"/>
                        </a:spcAft>
                      </a:pPr>
                      <a:r>
                        <a:rPr lang="en-GB" sz="1100" dirty="0">
                          <a:effectLst/>
                        </a:rPr>
                        <a:t> </a:t>
                      </a:r>
                    </a:p>
                    <a:p>
                      <a:pPr>
                        <a:lnSpc>
                          <a:spcPct val="107000"/>
                        </a:lnSpc>
                        <a:spcAft>
                          <a:spcPts val="0"/>
                        </a:spcAft>
                      </a:pPr>
                      <a:r>
                        <a:rPr lang="en-GB" sz="1100" dirty="0">
                          <a:effectLst/>
                        </a:rPr>
                        <a:t>X</a:t>
                      </a:r>
                      <a:r>
                        <a:rPr lang="en-GB" sz="1100" baseline="0" dirty="0">
                          <a:effectLst/>
                        </a:rPr>
                        <a:t> </a:t>
                      </a:r>
                      <a:r>
                        <a:rPr lang="en-GB" sz="1100" dirty="0">
                          <a:effectLst/>
                        </a:rPr>
                        <a:t>will likely use her wheelchair for the majority of the time but will need support for transfers and if she decides to use her waking frame around school. Supporting staff should be aware and comfortable with the fact that social distancing with X is not always possible.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9208" marR="49208"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834235097"/>
                  </a:ext>
                </a:extLst>
              </a:tr>
            </a:tbl>
          </a:graphicData>
        </a:graphic>
      </p:graphicFrame>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713547849"/>
      </p:ext>
    </p:extLst>
  </p:cSld>
  <p:clrMapOvr>
    <a:masterClrMapping/>
  </p:clrMapOvr>
  <mc:AlternateContent xmlns:mc="http://schemas.openxmlformats.org/markup-compatibility/2006" xmlns:p14="http://schemas.microsoft.com/office/powerpoint/2010/main">
    <mc:Choice Requires="p14">
      <p:transition spd="slow" p14:dur="2000" advTm="99943"/>
    </mc:Choice>
    <mc:Fallback xmlns="">
      <p:transition spd="slow" advTm="99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are the senses?</a:t>
            </a:r>
          </a:p>
        </p:txBody>
      </p:sp>
      <p:sp>
        <p:nvSpPr>
          <p:cNvPr id="4" name="Text Placeholder 3"/>
          <p:cNvSpPr>
            <a:spLocks noGrp="1"/>
          </p:cNvSpPr>
          <p:nvPr>
            <p:ph type="body" idx="1"/>
          </p:nvPr>
        </p:nvSpPr>
        <p:spPr>
          <a:xfrm>
            <a:off x="665163" y="1673610"/>
            <a:ext cx="5157787" cy="463640"/>
          </a:xfrm>
        </p:spPr>
        <p:txBody>
          <a:bodyPr/>
          <a:lstStyle/>
          <a:p>
            <a:r>
              <a:rPr lang="en-GB" dirty="0"/>
              <a:t>5 commonly known senses</a:t>
            </a:r>
          </a:p>
        </p:txBody>
      </p:sp>
      <p:sp>
        <p:nvSpPr>
          <p:cNvPr id="5" name="Content Placeholder 4"/>
          <p:cNvSpPr>
            <a:spLocks noGrp="1"/>
          </p:cNvSpPr>
          <p:nvPr>
            <p:ph sz="half" idx="2"/>
          </p:nvPr>
        </p:nvSpPr>
        <p:spPr>
          <a:xfrm>
            <a:off x="839788" y="2073499"/>
            <a:ext cx="5157787" cy="2936383"/>
          </a:xfrm>
        </p:spPr>
        <p:txBody>
          <a:bodyPr>
            <a:normAutofit/>
          </a:bodyPr>
          <a:lstStyle/>
          <a:p>
            <a:r>
              <a:rPr lang="en-GB" dirty="0"/>
              <a:t>Sight</a:t>
            </a:r>
          </a:p>
          <a:p>
            <a:r>
              <a:rPr lang="en-GB" dirty="0"/>
              <a:t>Hearing</a:t>
            </a:r>
          </a:p>
          <a:p>
            <a:r>
              <a:rPr lang="en-GB" dirty="0"/>
              <a:t>Taste</a:t>
            </a:r>
          </a:p>
          <a:p>
            <a:r>
              <a:rPr lang="en-GB" dirty="0"/>
              <a:t>Smell</a:t>
            </a:r>
          </a:p>
          <a:p>
            <a:r>
              <a:rPr lang="en-GB" dirty="0"/>
              <a:t>Touch</a:t>
            </a:r>
          </a:p>
        </p:txBody>
      </p:sp>
      <p:sp>
        <p:nvSpPr>
          <p:cNvPr id="6" name="Text Placeholder 5"/>
          <p:cNvSpPr>
            <a:spLocks noGrp="1"/>
          </p:cNvSpPr>
          <p:nvPr>
            <p:ph type="body" sz="quarter" idx="3"/>
          </p:nvPr>
        </p:nvSpPr>
        <p:spPr>
          <a:xfrm>
            <a:off x="6172200" y="1223493"/>
            <a:ext cx="5183188" cy="734096"/>
          </a:xfrm>
        </p:spPr>
        <p:txBody>
          <a:bodyPr/>
          <a:lstStyle/>
          <a:p>
            <a:r>
              <a:rPr lang="en-GB" dirty="0"/>
              <a:t>Some other senses</a:t>
            </a:r>
          </a:p>
        </p:txBody>
      </p:sp>
      <p:sp>
        <p:nvSpPr>
          <p:cNvPr id="7" name="Content Placeholder 6"/>
          <p:cNvSpPr>
            <a:spLocks noGrp="1"/>
          </p:cNvSpPr>
          <p:nvPr>
            <p:ph sz="quarter" idx="4"/>
          </p:nvPr>
        </p:nvSpPr>
        <p:spPr>
          <a:xfrm>
            <a:off x="6172200" y="1957589"/>
            <a:ext cx="5183188" cy="3593205"/>
          </a:xfrm>
        </p:spPr>
        <p:txBody>
          <a:bodyPr/>
          <a:lstStyle/>
          <a:p>
            <a:r>
              <a:rPr lang="en-GB" dirty="0" err="1"/>
              <a:t>Chronoception</a:t>
            </a:r>
            <a:endParaRPr lang="en-GB" dirty="0"/>
          </a:p>
          <a:p>
            <a:r>
              <a:rPr lang="en-GB" dirty="0" err="1"/>
              <a:t>Thermoception</a:t>
            </a:r>
            <a:endParaRPr lang="en-GB" dirty="0"/>
          </a:p>
          <a:p>
            <a:r>
              <a:rPr lang="en-GB" dirty="0" err="1"/>
              <a:t>Nocioception</a:t>
            </a:r>
            <a:endParaRPr lang="en-GB" dirty="0"/>
          </a:p>
          <a:p>
            <a:r>
              <a:rPr lang="en-GB" dirty="0" err="1"/>
              <a:t>Interoception</a:t>
            </a:r>
            <a:endParaRPr lang="en-GB" dirty="0"/>
          </a:p>
          <a:p>
            <a:r>
              <a:rPr lang="en-GB" dirty="0"/>
              <a:t>Proprioception (cup)</a:t>
            </a:r>
          </a:p>
          <a:p>
            <a:r>
              <a:rPr lang="en-GB" dirty="0"/>
              <a:t>Vestibular system (lift)</a:t>
            </a:r>
          </a:p>
          <a:p>
            <a:pPr marL="0" indent="0">
              <a:buNone/>
            </a:pPr>
            <a:endParaRPr lang="en-GB" dirty="0"/>
          </a:p>
        </p:txBody>
      </p:sp>
      <p:sp>
        <p:nvSpPr>
          <p:cNvPr id="8" name="TextBox 7"/>
          <p:cNvSpPr txBox="1"/>
          <p:nvPr/>
        </p:nvSpPr>
        <p:spPr>
          <a:xfrm>
            <a:off x="633524" y="5125792"/>
            <a:ext cx="10728101" cy="1661993"/>
          </a:xfrm>
          <a:prstGeom prst="rect">
            <a:avLst/>
          </a:prstGeom>
          <a:noFill/>
        </p:spPr>
        <p:txBody>
          <a:bodyPr wrap="square" rtlCol="0">
            <a:spAutoFit/>
          </a:bodyPr>
          <a:lstStyle/>
          <a:p>
            <a:r>
              <a:rPr lang="en-GB" sz="2800" b="1" dirty="0"/>
              <a:t>What might it feel like if one of these senses was over / under reactive?</a:t>
            </a:r>
          </a:p>
          <a:p>
            <a:r>
              <a:rPr lang="en-GB" sz="2800" b="1" dirty="0"/>
              <a:t>What behaviours might be displayed as a result?</a:t>
            </a:r>
          </a:p>
          <a:p>
            <a:endParaRPr lang="en-GB" dirty="0"/>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37938" y="0"/>
            <a:ext cx="3254062" cy="3254062"/>
          </a:xfrm>
          <a:prstGeom prst="rect">
            <a:avLst/>
          </a:prstGeom>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4057416074"/>
      </p:ext>
    </p:extLst>
  </p:cSld>
  <p:clrMapOvr>
    <a:masterClrMapping/>
  </p:clrMapOvr>
  <mc:AlternateContent xmlns:mc="http://schemas.openxmlformats.org/markup-compatibility/2006" xmlns:p14="http://schemas.microsoft.com/office/powerpoint/2010/main">
    <mc:Choice Requires="p14">
      <p:transition spd="slow" p14:dur="2000" advTm="89053"/>
    </mc:Choice>
    <mc:Fallback xmlns="">
      <p:transition spd="slow" advTm="89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additive="base">
                                        <p:cTn id="2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 calcmode="lin" valueType="num">
                                      <p:cBhvr additive="base">
                                        <p:cTn id="2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 calcmode="lin" valueType="num">
                                      <p:cBhvr additive="base">
                                        <p:cTn id="3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 calcmode="lin" valueType="num">
                                      <p:cBhvr additive="base">
                                        <p:cTn id="4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anim calcmode="lin" valueType="num">
                                      <p:cBhvr additive="base">
                                        <p:cTn id="4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7">
                                            <p:txEl>
                                              <p:pRg st="0" end="0"/>
                                            </p:txEl>
                                          </p:spTgt>
                                        </p:tgtEl>
                                        <p:attrNameLst>
                                          <p:attrName>style.visibility</p:attrName>
                                        </p:attrNameLst>
                                      </p:cBhvr>
                                      <p:to>
                                        <p:strVal val="visible"/>
                                      </p:to>
                                    </p:set>
                                    <p:anim calcmode="lin" valueType="num">
                                      <p:cBhvr additive="base">
                                        <p:cTn id="5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7">
                                            <p:txEl>
                                              <p:pRg st="1" end="1"/>
                                            </p:txEl>
                                          </p:spTgt>
                                        </p:tgtEl>
                                        <p:attrNameLst>
                                          <p:attrName>style.visibility</p:attrName>
                                        </p:attrNameLst>
                                      </p:cBhvr>
                                      <p:to>
                                        <p:strVal val="visible"/>
                                      </p:to>
                                    </p:set>
                                    <p:anim calcmode="lin" valueType="num">
                                      <p:cBhvr additive="base">
                                        <p:cTn id="5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7">
                                            <p:txEl>
                                              <p:pRg st="2" end="2"/>
                                            </p:txEl>
                                          </p:spTgt>
                                        </p:tgtEl>
                                        <p:attrNameLst>
                                          <p:attrName>style.visibility</p:attrName>
                                        </p:attrNameLst>
                                      </p:cBhvr>
                                      <p:to>
                                        <p:strVal val="visible"/>
                                      </p:to>
                                    </p:set>
                                    <p:anim calcmode="lin" valueType="num">
                                      <p:cBhvr additive="base">
                                        <p:cTn id="6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7">
                                            <p:txEl>
                                              <p:pRg st="3" end="3"/>
                                            </p:txEl>
                                          </p:spTgt>
                                        </p:tgtEl>
                                        <p:attrNameLst>
                                          <p:attrName>style.visibility</p:attrName>
                                        </p:attrNameLst>
                                      </p:cBhvr>
                                      <p:to>
                                        <p:strVal val="visible"/>
                                      </p:to>
                                    </p:set>
                                    <p:anim calcmode="lin" valueType="num">
                                      <p:cBhvr additive="base">
                                        <p:cTn id="7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7">
                                            <p:txEl>
                                              <p:pRg st="4" end="4"/>
                                            </p:txEl>
                                          </p:spTgt>
                                        </p:tgtEl>
                                        <p:attrNameLst>
                                          <p:attrName>style.visibility</p:attrName>
                                        </p:attrNameLst>
                                      </p:cBhvr>
                                      <p:to>
                                        <p:strVal val="visible"/>
                                      </p:to>
                                    </p:set>
                                    <p:anim calcmode="lin" valueType="num">
                                      <p:cBhvr additive="base">
                                        <p:cTn id="7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7">
                                            <p:txEl>
                                              <p:pRg st="5" end="5"/>
                                            </p:txEl>
                                          </p:spTgt>
                                        </p:tgtEl>
                                        <p:attrNameLst>
                                          <p:attrName>style.visibility</p:attrName>
                                        </p:attrNameLst>
                                      </p:cBhvr>
                                      <p:to>
                                        <p:strVal val="visible"/>
                                      </p:to>
                                    </p:set>
                                    <p:anim calcmode="lin" valueType="num">
                                      <p:cBhvr additive="base">
                                        <p:cTn id="83"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8"/>
                                        </p:tgtEl>
                                        <p:attrNameLst>
                                          <p:attrName>style.visibility</p:attrName>
                                        </p:attrNameLst>
                                      </p:cBhvr>
                                      <p:to>
                                        <p:strVal val="visible"/>
                                      </p:to>
                                    </p:set>
                                    <p:anim calcmode="lin" valueType="num">
                                      <p:cBhvr additive="base">
                                        <p:cTn id="89" dur="500" fill="hold"/>
                                        <p:tgtEl>
                                          <p:spTgt spid="8"/>
                                        </p:tgtEl>
                                        <p:attrNameLst>
                                          <p:attrName>ppt_x</p:attrName>
                                        </p:attrNameLst>
                                      </p:cBhvr>
                                      <p:tavLst>
                                        <p:tav tm="0">
                                          <p:val>
                                            <p:strVal val="#ppt_x"/>
                                          </p:val>
                                        </p:tav>
                                        <p:tav tm="100000">
                                          <p:val>
                                            <p:strVal val="#ppt_x"/>
                                          </p:val>
                                        </p:tav>
                                      </p:tavLst>
                                    </p:anim>
                                    <p:anim calcmode="lin" valueType="num">
                                      <p:cBhvr additive="base">
                                        <p:cTn id="9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1" fill="hold" display="0">
                  <p:stCondLst>
                    <p:cond delay="indefinite"/>
                  </p:stCondLst>
                  <p:endCondLst>
                    <p:cond evt="onStopAudio" delay="0">
                      <p:tgtEl>
                        <p:sldTgt/>
                      </p:tgtEl>
                    </p:cond>
                  </p:endCondLst>
                </p:cTn>
                <p:tgtEl>
                  <p:spTgt spid="9"/>
                </p:tgtEl>
              </p:cMediaNode>
            </p:audio>
          </p:childTnLst>
        </p:cTn>
      </p:par>
    </p:tnLst>
    <p:bldLst>
      <p:bldP spid="4" grpId="0" build="p"/>
      <p:bldP spid="5" grpId="0" build="p"/>
      <p:bldP spid="6" grpId="0" build="p"/>
      <p:bldP spid="7" grpId="0" build="p"/>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1377" y="-125289"/>
            <a:ext cx="10058400" cy="1450757"/>
          </a:xfrm>
        </p:spPr>
        <p:txBody>
          <a:bodyPr>
            <a:normAutofit/>
          </a:bodyPr>
          <a:lstStyle/>
          <a:p>
            <a:pPr algn="ctr"/>
            <a:r>
              <a:rPr lang="en-GB" sz="2000" dirty="0"/>
              <a:t>Example Risk Assessment</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23978554"/>
              </p:ext>
            </p:extLst>
          </p:nvPr>
        </p:nvGraphicFramePr>
        <p:xfrm>
          <a:off x="1359243" y="1853514"/>
          <a:ext cx="9251091" cy="3970636"/>
        </p:xfrm>
        <a:graphic>
          <a:graphicData uri="http://schemas.openxmlformats.org/drawingml/2006/table">
            <a:tbl>
              <a:tblPr/>
              <a:tblGrid>
                <a:gridCol w="2417131">
                  <a:extLst>
                    <a:ext uri="{9D8B030D-6E8A-4147-A177-3AD203B41FA5}">
                      <a16:colId xmlns:a16="http://schemas.microsoft.com/office/drawing/2014/main" val="798188896"/>
                    </a:ext>
                  </a:extLst>
                </a:gridCol>
                <a:gridCol w="197286">
                  <a:extLst>
                    <a:ext uri="{9D8B030D-6E8A-4147-A177-3AD203B41FA5}">
                      <a16:colId xmlns:a16="http://schemas.microsoft.com/office/drawing/2014/main" val="881092113"/>
                    </a:ext>
                  </a:extLst>
                </a:gridCol>
                <a:gridCol w="2426573">
                  <a:extLst>
                    <a:ext uri="{9D8B030D-6E8A-4147-A177-3AD203B41FA5}">
                      <a16:colId xmlns:a16="http://schemas.microsoft.com/office/drawing/2014/main" val="247131337"/>
                    </a:ext>
                  </a:extLst>
                </a:gridCol>
                <a:gridCol w="197286">
                  <a:extLst>
                    <a:ext uri="{9D8B030D-6E8A-4147-A177-3AD203B41FA5}">
                      <a16:colId xmlns:a16="http://schemas.microsoft.com/office/drawing/2014/main" val="3770407680"/>
                    </a:ext>
                  </a:extLst>
                </a:gridCol>
                <a:gridCol w="1869499">
                  <a:extLst>
                    <a:ext uri="{9D8B030D-6E8A-4147-A177-3AD203B41FA5}">
                      <a16:colId xmlns:a16="http://schemas.microsoft.com/office/drawing/2014/main" val="3191626386"/>
                    </a:ext>
                  </a:extLst>
                </a:gridCol>
                <a:gridCol w="2143316">
                  <a:extLst>
                    <a:ext uri="{9D8B030D-6E8A-4147-A177-3AD203B41FA5}">
                      <a16:colId xmlns:a16="http://schemas.microsoft.com/office/drawing/2014/main" val="1224780682"/>
                    </a:ext>
                  </a:extLst>
                </a:gridCol>
              </a:tblGrid>
              <a:tr h="646576">
                <a:tc>
                  <a:txBody>
                    <a:bodyPr/>
                    <a:lstStyle/>
                    <a:p>
                      <a:pPr algn="l" rtl="0" fontAlgn="base"/>
                      <a:r>
                        <a:rPr lang="en-GB" sz="1100" b="1" i="0">
                          <a:effectLst/>
                          <a:latin typeface="Calibri" panose="020F0502020204030204" pitchFamily="34" charset="0"/>
                        </a:rPr>
                        <a:t>Assessment for</a:t>
                      </a:r>
                      <a:r>
                        <a:rPr lang="en-GB" sz="1100" b="0" i="0">
                          <a:effectLst/>
                          <a:latin typeface="Calibri" panose="020F0502020204030204" pitchFamily="34" charset="0"/>
                        </a:rPr>
                        <a:t>: </a:t>
                      </a:r>
                      <a:r>
                        <a:rPr lang="en-GB" sz="1100" b="1" i="0" u="sng">
                          <a:effectLst/>
                          <a:latin typeface="Calibri" panose="020F0502020204030204" pitchFamily="34" charset="0"/>
                        </a:rPr>
                        <a:t>Child that requires full support with intimate care</a:t>
                      </a:r>
                      <a:r>
                        <a:rPr lang="en-GB" sz="1100" b="0" i="0">
                          <a:effectLst/>
                          <a:latin typeface="Calibri" panose="020F0502020204030204" pitchFamily="34" charset="0"/>
                        </a:rPr>
                        <a:t> </a:t>
                      </a:r>
                      <a:endParaRPr lang="en-GB" b="0" i="0">
                        <a:effectLst/>
                      </a:endParaRPr>
                    </a:p>
                  </a:txBody>
                  <a:tcPr>
                    <a:lnL w="7620" cap="flat" cmpd="sng" algn="ctr">
                      <a:solidFill>
                        <a:srgbClr val="78CBD0"/>
                      </a:solidFill>
                      <a:prstDash val="solid"/>
                      <a:round/>
                      <a:headEnd type="none" w="med" len="med"/>
                      <a:tailEnd type="none" w="med" len="med"/>
                    </a:lnL>
                    <a:lnR w="7620" cap="flat" cmpd="sng" algn="ctr">
                      <a:solidFill>
                        <a:srgbClr val="78CBD0"/>
                      </a:solidFill>
                      <a:prstDash val="solid"/>
                      <a:round/>
                      <a:headEnd type="none" w="med" len="med"/>
                      <a:tailEnd type="none" w="med" len="med"/>
                    </a:lnR>
                    <a:lnT>
                      <a:noFill/>
                    </a:lnT>
                    <a:lnB w="7620" cap="flat" cmpd="sng" algn="ctr">
                      <a:solidFill>
                        <a:srgbClr val="78CBD0"/>
                      </a:solidFill>
                      <a:prstDash val="solid"/>
                      <a:round/>
                      <a:headEnd type="none" w="med" len="med"/>
                      <a:tailEnd type="none" w="med" len="med"/>
                    </a:lnB>
                    <a:solidFill>
                      <a:srgbClr val="9966FF"/>
                    </a:solidFill>
                  </a:tcPr>
                </a:tc>
                <a:tc gridSpan="3">
                  <a:txBody>
                    <a:bodyPr/>
                    <a:lstStyle/>
                    <a:p>
                      <a:pPr algn="l" rtl="0" fontAlgn="base"/>
                      <a:r>
                        <a:rPr lang="en-GB" sz="1100" b="1" i="0">
                          <a:effectLst/>
                          <a:latin typeface="Calibri" panose="020F0502020204030204" pitchFamily="34" charset="0"/>
                        </a:rPr>
                        <a:t>Completed by</a:t>
                      </a:r>
                      <a:r>
                        <a:rPr lang="en-GB" sz="1100" b="0" i="0">
                          <a:effectLst/>
                          <a:latin typeface="Calibri" panose="020F0502020204030204" pitchFamily="34" charset="0"/>
                        </a:rPr>
                        <a:t>:  </a:t>
                      </a:r>
                      <a:endParaRPr lang="en-GB" b="0" i="0">
                        <a:effectLst/>
                      </a:endParaRPr>
                    </a:p>
                  </a:txBody>
                  <a:tcPr>
                    <a:lnL w="7620" cap="flat" cmpd="sng" algn="ctr">
                      <a:solidFill>
                        <a:srgbClr val="78CBD0"/>
                      </a:solidFill>
                      <a:prstDash val="solid"/>
                      <a:round/>
                      <a:headEnd type="none" w="med" len="med"/>
                      <a:tailEnd type="none" w="med" len="med"/>
                    </a:lnL>
                    <a:lnR w="7620" cap="flat" cmpd="sng" algn="ctr">
                      <a:solidFill>
                        <a:srgbClr val="D0CAD0"/>
                      </a:solidFill>
                      <a:prstDash val="solid"/>
                      <a:round/>
                      <a:headEnd type="none" w="med" len="med"/>
                      <a:tailEnd type="none" w="med" len="med"/>
                    </a:lnR>
                    <a:lnT>
                      <a:noFill/>
                    </a:lnT>
                    <a:lnB w="7620" cap="flat" cmpd="sng" algn="ctr">
                      <a:solidFill>
                        <a:srgbClr val="D0CAD0"/>
                      </a:solidFill>
                      <a:prstDash val="solid"/>
                      <a:round/>
                      <a:headEnd type="none" w="med" len="med"/>
                      <a:tailEnd type="none" w="med" len="med"/>
                    </a:lnB>
                    <a:solidFill>
                      <a:srgbClr val="9966FF"/>
                    </a:solidFill>
                  </a:tcPr>
                </a:tc>
                <a:tc hMerge="1">
                  <a:txBody>
                    <a:bodyPr/>
                    <a:lstStyle/>
                    <a:p>
                      <a:endParaRPr lang="en-GB"/>
                    </a:p>
                  </a:txBody>
                  <a:tcPr/>
                </a:tc>
                <a:tc hMerge="1">
                  <a:txBody>
                    <a:bodyPr/>
                    <a:lstStyle/>
                    <a:p>
                      <a:endParaRPr lang="en-GB"/>
                    </a:p>
                  </a:txBody>
                  <a:tcPr/>
                </a:tc>
                <a:tc>
                  <a:txBody>
                    <a:bodyPr/>
                    <a:lstStyle/>
                    <a:p>
                      <a:pPr algn="l" rtl="0" fontAlgn="base"/>
                      <a:r>
                        <a:rPr lang="en-GB" sz="1100" b="1" i="0">
                          <a:effectLst/>
                          <a:latin typeface="Calibri" panose="020F0502020204030204" pitchFamily="34" charset="0"/>
                        </a:rPr>
                        <a:t>Date:</a:t>
                      </a:r>
                      <a:r>
                        <a:rPr lang="en-GB" sz="1100" b="0" i="0">
                          <a:effectLst/>
                          <a:latin typeface="Calibri" panose="020F0502020204030204" pitchFamily="34" charset="0"/>
                        </a:rPr>
                        <a:t>  </a:t>
                      </a:r>
                      <a:endParaRPr lang="en-GB" b="0" i="0">
                        <a:effectLst/>
                      </a:endParaRPr>
                    </a:p>
                  </a:txBody>
                  <a:tcPr>
                    <a:lnL w="7620" cap="flat" cmpd="sng" algn="ctr">
                      <a:solidFill>
                        <a:srgbClr val="D0CAD0"/>
                      </a:solidFill>
                      <a:prstDash val="solid"/>
                      <a:round/>
                      <a:headEnd type="none" w="med" len="med"/>
                      <a:tailEnd type="none" w="med" len="med"/>
                    </a:lnL>
                    <a:lnR w="7620" cap="flat" cmpd="sng" algn="ctr">
                      <a:solidFill>
                        <a:srgbClr val="F8CCD0"/>
                      </a:solidFill>
                      <a:prstDash val="solid"/>
                      <a:round/>
                      <a:headEnd type="none" w="med" len="med"/>
                      <a:tailEnd type="none" w="med" len="med"/>
                    </a:lnR>
                    <a:lnT>
                      <a:noFill/>
                    </a:lnT>
                    <a:lnB w="7620" cap="flat" cmpd="sng" algn="ctr">
                      <a:solidFill>
                        <a:srgbClr val="F8CCD0"/>
                      </a:solidFill>
                      <a:prstDash val="solid"/>
                      <a:round/>
                      <a:headEnd type="none" w="med" len="med"/>
                      <a:tailEnd type="none" w="med" len="med"/>
                    </a:lnB>
                    <a:solidFill>
                      <a:srgbClr val="9966FF"/>
                    </a:solidFill>
                  </a:tcPr>
                </a:tc>
                <a:tc>
                  <a:txBody>
                    <a:bodyPr/>
                    <a:lstStyle/>
                    <a:p>
                      <a:pPr algn="l" rtl="0" fontAlgn="base"/>
                      <a:r>
                        <a:rPr lang="en-GB" sz="1100" b="1" i="0">
                          <a:effectLst/>
                          <a:latin typeface="Calibri" panose="020F0502020204030204" pitchFamily="34" charset="0"/>
                        </a:rPr>
                        <a:t>Date for review</a:t>
                      </a:r>
                      <a:r>
                        <a:rPr lang="en-GB" sz="1100" b="0" i="0">
                          <a:effectLst/>
                          <a:latin typeface="Calibri" panose="020F0502020204030204" pitchFamily="34" charset="0"/>
                        </a:rPr>
                        <a:t>:  </a:t>
                      </a:r>
                      <a:endParaRPr lang="en-GB" b="0" i="0">
                        <a:effectLst/>
                      </a:endParaRPr>
                    </a:p>
                  </a:txBody>
                  <a:tcPr>
                    <a:lnL w="7620" cap="flat" cmpd="sng" algn="ctr">
                      <a:solidFill>
                        <a:srgbClr val="F8CCD0"/>
                      </a:solidFill>
                      <a:prstDash val="solid"/>
                      <a:round/>
                      <a:headEnd type="none" w="med" len="med"/>
                      <a:tailEnd type="none" w="med" len="med"/>
                    </a:lnL>
                    <a:lnR w="7620" cap="flat" cmpd="sng" algn="ctr">
                      <a:solidFill>
                        <a:srgbClr val="B0CFD0"/>
                      </a:solidFill>
                      <a:prstDash val="solid"/>
                      <a:round/>
                      <a:headEnd type="none" w="med" len="med"/>
                      <a:tailEnd type="none" w="med" len="med"/>
                    </a:lnR>
                    <a:lnT>
                      <a:noFill/>
                    </a:lnT>
                    <a:lnB w="7620" cap="flat" cmpd="sng" algn="ctr">
                      <a:solidFill>
                        <a:srgbClr val="B0CFD0"/>
                      </a:solidFill>
                      <a:prstDash val="solid"/>
                      <a:round/>
                      <a:headEnd type="none" w="med" len="med"/>
                      <a:tailEnd type="none" w="med" len="med"/>
                    </a:lnB>
                    <a:solidFill>
                      <a:srgbClr val="9966FF"/>
                    </a:solidFill>
                  </a:tcPr>
                </a:tc>
                <a:extLst>
                  <a:ext uri="{0D108BD9-81ED-4DB2-BD59-A6C34878D82A}">
                    <a16:rowId xmlns:a16="http://schemas.microsoft.com/office/drawing/2014/main" val="1113258146"/>
                  </a:ext>
                </a:extLst>
              </a:tr>
              <a:tr h="281840">
                <a:tc gridSpan="6">
                  <a:txBody>
                    <a:bodyPr/>
                    <a:lstStyle/>
                    <a:p>
                      <a:pPr algn="ctr" rtl="0" fontAlgn="base"/>
                      <a:r>
                        <a:rPr lang="en-GB" sz="1100" b="1" i="0">
                          <a:effectLst/>
                          <a:latin typeface="Calibri" panose="020F0502020204030204" pitchFamily="34" charset="0"/>
                        </a:rPr>
                        <a:t>Factor / Hazard: Child with intimate care needs</a:t>
                      </a:r>
                      <a:r>
                        <a:rPr lang="en-GB" sz="1100" b="0" i="0">
                          <a:effectLst/>
                          <a:latin typeface="Calibri" panose="020F0502020204030204" pitchFamily="34" charset="0"/>
                        </a:rPr>
                        <a:t> </a:t>
                      </a:r>
                      <a:endParaRPr lang="en-GB" b="0" i="0">
                        <a:effectLst/>
                      </a:endParaRPr>
                    </a:p>
                  </a:txBody>
                  <a:tcPr>
                    <a:lnL w="7620" cap="flat" cmpd="sng" algn="ctr">
                      <a:solidFill>
                        <a:srgbClr val="18CED0"/>
                      </a:solidFill>
                      <a:prstDash val="solid"/>
                      <a:round/>
                      <a:headEnd type="none" w="med" len="med"/>
                      <a:tailEnd type="none" w="med" len="med"/>
                    </a:lnL>
                    <a:lnR w="7620" cap="flat" cmpd="sng" algn="ctr">
                      <a:solidFill>
                        <a:srgbClr val="18CED0"/>
                      </a:solidFill>
                      <a:prstDash val="solid"/>
                      <a:round/>
                      <a:headEnd type="none" w="med" len="med"/>
                      <a:tailEnd type="none" w="med" len="med"/>
                    </a:lnR>
                    <a:lnT w="7620" cap="flat" cmpd="sng" algn="ctr">
                      <a:solidFill>
                        <a:srgbClr val="78CBD0"/>
                      </a:solidFill>
                      <a:prstDash val="solid"/>
                      <a:round/>
                      <a:headEnd type="none" w="med" len="med"/>
                      <a:tailEnd type="none" w="med" len="med"/>
                    </a:lnT>
                    <a:lnB w="7620" cap="flat" cmpd="sng" algn="ctr">
                      <a:solidFill>
                        <a:srgbClr val="18CED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7992828"/>
                  </a:ext>
                </a:extLst>
              </a:tr>
              <a:tr h="281840">
                <a:tc gridSpan="3">
                  <a:txBody>
                    <a:bodyPr/>
                    <a:lstStyle/>
                    <a:p>
                      <a:pPr algn="ctr" rtl="0" fontAlgn="base"/>
                      <a:r>
                        <a:rPr lang="en-GB" sz="1100" b="1" i="0">
                          <a:effectLst/>
                          <a:latin typeface="Calibri" panose="020F0502020204030204" pitchFamily="34" charset="0"/>
                        </a:rPr>
                        <a:t>Proactive measures (to prevent risk)</a:t>
                      </a:r>
                      <a:r>
                        <a:rPr lang="en-GB" sz="1100" b="0" i="0">
                          <a:effectLst/>
                          <a:latin typeface="Calibri" panose="020F0502020204030204" pitchFamily="34" charset="0"/>
                        </a:rPr>
                        <a:t> </a:t>
                      </a:r>
                      <a:endParaRPr lang="en-GB" b="0" i="0">
                        <a:effectLst/>
                      </a:endParaRPr>
                    </a:p>
                  </a:txBody>
                  <a:tcPr>
                    <a:lnL w="7620" cap="flat" cmpd="sng" algn="ctr">
                      <a:solidFill>
                        <a:srgbClr val="98CFD0"/>
                      </a:solidFill>
                      <a:prstDash val="solid"/>
                      <a:round/>
                      <a:headEnd type="none" w="med" len="med"/>
                      <a:tailEnd type="none" w="med" len="med"/>
                    </a:lnL>
                    <a:lnR w="7620" cap="flat" cmpd="sng" algn="ctr">
                      <a:solidFill>
                        <a:srgbClr val="98CFD0"/>
                      </a:solidFill>
                      <a:prstDash val="solid"/>
                      <a:round/>
                      <a:headEnd type="none" w="med" len="med"/>
                      <a:tailEnd type="none" w="med" len="med"/>
                    </a:lnR>
                    <a:lnT w="7620" cap="flat" cmpd="sng" algn="ctr">
                      <a:solidFill>
                        <a:srgbClr val="18CED0"/>
                      </a:solidFill>
                      <a:prstDash val="solid"/>
                      <a:round/>
                      <a:headEnd type="none" w="med" len="med"/>
                      <a:tailEnd type="none" w="med" len="med"/>
                    </a:lnT>
                    <a:lnB w="7620" cap="flat" cmpd="sng" algn="ctr">
                      <a:solidFill>
                        <a:srgbClr val="98CFD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gridSpan="3">
                  <a:txBody>
                    <a:bodyPr/>
                    <a:lstStyle/>
                    <a:p>
                      <a:pPr algn="ctr" rtl="0" fontAlgn="base"/>
                      <a:r>
                        <a:rPr lang="en-GB" sz="1100" b="1" i="0">
                          <a:effectLst/>
                          <a:latin typeface="Calibri" panose="020F0502020204030204" pitchFamily="34" charset="0"/>
                        </a:rPr>
                        <a:t>Reactive measures (to respond to risk)</a:t>
                      </a:r>
                      <a:r>
                        <a:rPr lang="en-GB" sz="1100" b="0" i="0">
                          <a:effectLst/>
                          <a:latin typeface="Calibri" panose="020F0502020204030204" pitchFamily="34" charset="0"/>
                        </a:rPr>
                        <a:t> </a:t>
                      </a:r>
                      <a:endParaRPr lang="en-GB" b="0" i="0">
                        <a:effectLst/>
                      </a:endParaRPr>
                    </a:p>
                  </a:txBody>
                  <a:tcPr>
                    <a:lnL w="7620" cap="flat" cmpd="sng" algn="ctr">
                      <a:solidFill>
                        <a:srgbClr val="98CFD0"/>
                      </a:solidFill>
                      <a:prstDash val="solid"/>
                      <a:round/>
                      <a:headEnd type="none" w="med" len="med"/>
                      <a:tailEnd type="none" w="med" len="med"/>
                    </a:lnL>
                    <a:lnR w="7620" cap="flat" cmpd="sng" algn="ctr">
                      <a:solidFill>
                        <a:srgbClr val="A0D0D0"/>
                      </a:solidFill>
                      <a:prstDash val="solid"/>
                      <a:round/>
                      <a:headEnd type="none" w="med" len="med"/>
                      <a:tailEnd type="none" w="med" len="med"/>
                    </a:lnR>
                    <a:lnT w="7620" cap="flat" cmpd="sng" algn="ctr">
                      <a:solidFill>
                        <a:srgbClr val="18CED0"/>
                      </a:solidFill>
                      <a:prstDash val="solid"/>
                      <a:round/>
                      <a:headEnd type="none" w="med" len="med"/>
                      <a:tailEnd type="none" w="med" len="med"/>
                    </a:lnT>
                    <a:lnB w="7620" cap="flat" cmpd="sng" algn="ctr">
                      <a:solidFill>
                        <a:srgbClr val="A0D0D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042218934"/>
                  </a:ext>
                </a:extLst>
              </a:tr>
              <a:tr h="1740780">
                <a:tc gridSpan="3">
                  <a:txBody>
                    <a:bodyPr/>
                    <a:lstStyle/>
                    <a:p>
                      <a:pPr algn="l" rtl="0" fontAlgn="base"/>
                      <a:r>
                        <a:rPr lang="en-GB" sz="1100" b="0" i="0">
                          <a:effectLst/>
                          <a:latin typeface="Calibri" panose="020F0502020204030204" pitchFamily="34" charset="0"/>
                        </a:rPr>
                        <a:t>Ensuring suitable PPE is available for every change. </a:t>
                      </a:r>
                      <a:endParaRPr lang="en-GB" b="0" i="0">
                        <a:effectLst/>
                      </a:endParaRPr>
                    </a:p>
                    <a:p>
                      <a:pPr algn="l" rtl="0" fontAlgn="base"/>
                      <a:r>
                        <a:rPr lang="en-GB" sz="1100" b="0" i="0">
                          <a:effectLst/>
                          <a:latin typeface="Calibri" panose="020F0502020204030204" pitchFamily="34" charset="0"/>
                        </a:rPr>
                        <a:t>Either providing one space that only that child will be changed in or arranging deep clean of the area after each change. </a:t>
                      </a:r>
                      <a:endParaRPr lang="en-GB" b="0" i="0">
                        <a:effectLst/>
                      </a:endParaRPr>
                    </a:p>
                    <a:p>
                      <a:pPr algn="l" rtl="0" fontAlgn="base"/>
                      <a:r>
                        <a:rPr lang="en-GB" sz="1100" b="0" i="0">
                          <a:effectLst/>
                          <a:latin typeface="Calibri" panose="020F0502020204030204" pitchFamily="34" charset="0"/>
                        </a:rPr>
                        <a:t>Parental consent for intimate care and writing of individual intimate care plan. </a:t>
                      </a:r>
                      <a:endParaRPr lang="en-GB" b="0" i="0">
                        <a:effectLst/>
                      </a:endParaRPr>
                    </a:p>
                    <a:p>
                      <a:pPr algn="l" rtl="0" fontAlgn="base"/>
                      <a:r>
                        <a:rPr lang="en-GB" sz="1100" b="0" i="0">
                          <a:effectLst/>
                          <a:latin typeface="Calibri" panose="020F0502020204030204" pitchFamily="34" charset="0"/>
                        </a:rPr>
                        <a:t>Agreement from parents that they will come to school to change the child if the child becomes distressed. </a:t>
                      </a:r>
                      <a:endParaRPr lang="en-GB" b="0" i="0">
                        <a:effectLst/>
                      </a:endParaRPr>
                    </a:p>
                    <a:p>
                      <a:pPr algn="l" rtl="0" fontAlgn="base"/>
                      <a:r>
                        <a:rPr lang="en-GB" sz="1100" b="0" i="0">
                          <a:effectLst/>
                          <a:latin typeface="Calibri" panose="020F0502020204030204" pitchFamily="34" charset="0"/>
                        </a:rPr>
                        <a:t>Prepare preferred resources to distract the child whilst changing to avoid unnecessary distress. </a:t>
                      </a:r>
                      <a:endParaRPr lang="en-GB" b="0" i="0">
                        <a:effectLst/>
                      </a:endParaRPr>
                    </a:p>
                  </a:txBody>
                  <a:tcPr>
                    <a:lnL w="7620" cap="flat" cmpd="sng" algn="ctr">
                      <a:solidFill>
                        <a:srgbClr val="00CED0"/>
                      </a:solidFill>
                      <a:prstDash val="solid"/>
                      <a:round/>
                      <a:headEnd type="none" w="med" len="med"/>
                      <a:tailEnd type="none" w="med" len="med"/>
                    </a:lnL>
                    <a:lnR w="7620" cap="flat" cmpd="sng" algn="ctr">
                      <a:solidFill>
                        <a:srgbClr val="00CED0"/>
                      </a:solidFill>
                      <a:prstDash val="solid"/>
                      <a:round/>
                      <a:headEnd type="none" w="med" len="med"/>
                      <a:tailEnd type="none" w="med" len="med"/>
                    </a:lnR>
                    <a:lnT w="7620" cap="flat" cmpd="sng" algn="ctr">
                      <a:solidFill>
                        <a:srgbClr val="98CFD0"/>
                      </a:solidFill>
                      <a:prstDash val="solid"/>
                      <a:round/>
                      <a:headEnd type="none" w="med" len="med"/>
                      <a:tailEnd type="none" w="med" len="med"/>
                    </a:lnT>
                    <a:lnB w="7620" cap="flat" cmpd="sng" algn="ctr">
                      <a:solidFill>
                        <a:srgbClr val="00CED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gridSpan="3">
                  <a:txBody>
                    <a:bodyPr/>
                    <a:lstStyle/>
                    <a:p>
                      <a:pPr algn="l" rtl="0" fontAlgn="base"/>
                      <a:r>
                        <a:rPr lang="en-GB" sz="1100" b="0" i="0">
                          <a:effectLst/>
                          <a:latin typeface="Calibri" panose="020F0502020204030204" pitchFamily="34" charset="0"/>
                        </a:rPr>
                        <a:t>Wear suitable PPE including gloves, apron and mask. </a:t>
                      </a:r>
                      <a:endParaRPr lang="en-GB" b="0" i="0">
                        <a:effectLst/>
                      </a:endParaRPr>
                    </a:p>
                    <a:p>
                      <a:pPr algn="l" rtl="0" fontAlgn="base"/>
                      <a:r>
                        <a:rPr lang="en-GB" sz="1100" b="0" i="0">
                          <a:effectLst/>
                          <a:latin typeface="Calibri" panose="020F0502020204030204" pitchFamily="34" charset="0"/>
                        </a:rPr>
                        <a:t>2 members of staff to support with changing the child. </a:t>
                      </a:r>
                      <a:endParaRPr lang="en-GB" b="0" i="0">
                        <a:effectLst/>
                      </a:endParaRPr>
                    </a:p>
                    <a:p>
                      <a:pPr algn="l" rtl="0" fontAlgn="base"/>
                      <a:r>
                        <a:rPr lang="en-GB" sz="1100" b="0" i="0">
                          <a:effectLst/>
                          <a:latin typeface="Calibri" panose="020F0502020204030204" pitchFamily="34" charset="0"/>
                        </a:rPr>
                        <a:t>Stringent hygiene measures throughout. </a:t>
                      </a:r>
                      <a:endParaRPr lang="en-GB" b="0" i="0">
                        <a:effectLst/>
                      </a:endParaRPr>
                    </a:p>
                    <a:p>
                      <a:pPr algn="l" rtl="0" fontAlgn="base"/>
                      <a:r>
                        <a:rPr lang="en-GB" sz="1100" b="0" i="0">
                          <a:effectLst/>
                          <a:latin typeface="Calibri" panose="020F0502020204030204" pitchFamily="34" charset="0"/>
                        </a:rPr>
                        <a:t>If child becomes upset by the process parent to be called to change child. </a:t>
                      </a:r>
                      <a:endParaRPr lang="en-GB" b="0" i="0">
                        <a:effectLst/>
                      </a:endParaRPr>
                    </a:p>
                  </a:txBody>
                  <a:tcPr>
                    <a:lnL w="7620" cap="flat" cmpd="sng" algn="ctr">
                      <a:solidFill>
                        <a:srgbClr val="00CED0"/>
                      </a:solidFill>
                      <a:prstDash val="solid"/>
                      <a:round/>
                      <a:headEnd type="none" w="med" len="med"/>
                      <a:tailEnd type="none" w="med" len="med"/>
                    </a:lnL>
                    <a:lnR w="7620" cap="flat" cmpd="sng" algn="ctr">
                      <a:solidFill>
                        <a:srgbClr val="D8CED0"/>
                      </a:solidFill>
                      <a:prstDash val="solid"/>
                      <a:round/>
                      <a:headEnd type="none" w="med" len="med"/>
                      <a:tailEnd type="none" w="med" len="med"/>
                    </a:lnR>
                    <a:lnT w="7620" cap="flat" cmpd="sng" algn="ctr">
                      <a:solidFill>
                        <a:srgbClr val="A0D0D0"/>
                      </a:solidFill>
                      <a:prstDash val="solid"/>
                      <a:round/>
                      <a:headEnd type="none" w="med" len="med"/>
                      <a:tailEnd type="none" w="med" len="med"/>
                    </a:lnT>
                    <a:lnB w="7620" cap="flat" cmpd="sng" algn="ctr">
                      <a:solidFill>
                        <a:srgbClr val="D8CED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69061592"/>
                  </a:ext>
                </a:extLst>
              </a:tr>
              <a:tr h="464208">
                <a:tc gridSpan="2">
                  <a:txBody>
                    <a:bodyPr/>
                    <a:lstStyle/>
                    <a:p>
                      <a:pPr algn="l" rtl="0" fontAlgn="base"/>
                      <a:r>
                        <a:rPr lang="en-GB" sz="1100" b="1" i="0">
                          <a:effectLst/>
                          <a:latin typeface="Calibri" panose="020F0502020204030204" pitchFamily="34" charset="0"/>
                        </a:rPr>
                        <a:t>Who is at risk?</a:t>
                      </a:r>
                      <a:r>
                        <a:rPr lang="en-GB" sz="1100" b="0" i="0">
                          <a:effectLst/>
                          <a:latin typeface="Calibri" panose="020F0502020204030204" pitchFamily="34" charset="0"/>
                        </a:rPr>
                        <a:t> Members of staff administering </a:t>
                      </a:r>
                      <a:endParaRPr lang="en-GB" b="0" i="0">
                        <a:effectLst/>
                      </a:endParaRPr>
                    </a:p>
                  </a:txBody>
                  <a:tcPr>
                    <a:lnL w="7620" cap="flat" cmpd="sng" algn="ctr">
                      <a:solidFill>
                        <a:srgbClr val="D8CED0"/>
                      </a:solidFill>
                      <a:prstDash val="solid"/>
                      <a:round/>
                      <a:headEnd type="none" w="med" len="med"/>
                      <a:tailEnd type="none" w="med" len="med"/>
                    </a:lnL>
                    <a:lnR w="7620" cap="flat" cmpd="sng" algn="ctr">
                      <a:solidFill>
                        <a:srgbClr val="D8CED0"/>
                      </a:solidFill>
                      <a:prstDash val="solid"/>
                      <a:round/>
                      <a:headEnd type="none" w="med" len="med"/>
                      <a:tailEnd type="none" w="med" len="med"/>
                    </a:lnR>
                    <a:lnT w="7620" cap="flat" cmpd="sng" algn="ctr">
                      <a:solidFill>
                        <a:srgbClr val="00CED0"/>
                      </a:solidFill>
                      <a:prstDash val="solid"/>
                      <a:round/>
                      <a:headEnd type="none" w="med" len="med"/>
                      <a:tailEnd type="none" w="med" len="med"/>
                    </a:lnT>
                    <a:lnB w="7620" cap="flat" cmpd="sng" algn="ctr">
                      <a:solidFill>
                        <a:srgbClr val="D8CED0"/>
                      </a:solidFill>
                      <a:prstDash val="solid"/>
                      <a:round/>
                      <a:headEnd type="none" w="med" len="med"/>
                      <a:tailEnd type="none" w="med" len="med"/>
                    </a:lnB>
                  </a:tcPr>
                </a:tc>
                <a:tc hMerge="1">
                  <a:txBody>
                    <a:bodyPr/>
                    <a:lstStyle/>
                    <a:p>
                      <a:endParaRPr lang="en-GB"/>
                    </a:p>
                  </a:txBody>
                  <a:tcPr/>
                </a:tc>
                <a:tc>
                  <a:txBody>
                    <a:bodyPr/>
                    <a:lstStyle/>
                    <a:p>
                      <a:pPr algn="ctr" rtl="0" fontAlgn="base"/>
                      <a:r>
                        <a:rPr lang="en-GB" sz="1100" b="1" i="0">
                          <a:effectLst/>
                          <a:latin typeface="Calibri" panose="020F0502020204030204" pitchFamily="34" charset="0"/>
                        </a:rPr>
                        <a:t>Risk</a:t>
                      </a:r>
                      <a:r>
                        <a:rPr lang="en-GB" sz="1100" b="0" i="0">
                          <a:effectLst/>
                          <a:latin typeface="Calibri" panose="020F0502020204030204" pitchFamily="34" charset="0"/>
                        </a:rPr>
                        <a:t> </a:t>
                      </a:r>
                      <a:endParaRPr lang="en-GB" b="0" i="0">
                        <a:effectLst/>
                      </a:endParaRPr>
                    </a:p>
                    <a:p>
                      <a:pPr algn="ctr" rtl="0" fontAlgn="base"/>
                      <a:r>
                        <a:rPr lang="en-GB" sz="1100" b="1" i="0">
                          <a:effectLst/>
                          <a:latin typeface="Calibri" panose="020F0502020204030204" pitchFamily="34" charset="0"/>
                        </a:rPr>
                        <a:t>Low / Medium / High</a:t>
                      </a:r>
                      <a:r>
                        <a:rPr lang="en-GB" sz="1100" b="0" i="0">
                          <a:effectLst/>
                          <a:latin typeface="Calibri" panose="020F0502020204030204" pitchFamily="34" charset="0"/>
                        </a:rPr>
                        <a:t> </a:t>
                      </a:r>
                      <a:endParaRPr lang="en-GB" b="0" i="0">
                        <a:effectLst/>
                      </a:endParaRPr>
                    </a:p>
                  </a:txBody>
                  <a:tcPr>
                    <a:lnL w="7620" cap="flat" cmpd="sng" algn="ctr">
                      <a:solidFill>
                        <a:srgbClr val="D8CED0"/>
                      </a:solidFill>
                      <a:prstDash val="solid"/>
                      <a:round/>
                      <a:headEnd type="none" w="med" len="med"/>
                      <a:tailEnd type="none" w="med" len="med"/>
                    </a:lnL>
                    <a:lnR w="7620" cap="flat" cmpd="sng" algn="ctr">
                      <a:solidFill>
                        <a:srgbClr val="D8CED0"/>
                      </a:solidFill>
                      <a:prstDash val="solid"/>
                      <a:round/>
                      <a:headEnd type="none" w="med" len="med"/>
                      <a:tailEnd type="none" w="med" len="med"/>
                    </a:lnR>
                    <a:lnT w="7620" cap="flat" cmpd="sng" algn="ctr">
                      <a:solidFill>
                        <a:srgbClr val="00CED0"/>
                      </a:solidFill>
                      <a:prstDash val="solid"/>
                      <a:round/>
                      <a:headEnd type="none" w="med" len="med"/>
                      <a:tailEnd type="none" w="med" len="med"/>
                    </a:lnT>
                    <a:lnB w="7620" cap="flat" cmpd="sng" algn="ctr">
                      <a:solidFill>
                        <a:srgbClr val="D8CED0"/>
                      </a:solidFill>
                      <a:prstDash val="solid"/>
                      <a:round/>
                      <a:headEnd type="none" w="med" len="med"/>
                      <a:tailEnd type="none" w="med" len="med"/>
                    </a:lnB>
                  </a:tcPr>
                </a:tc>
                <a:tc gridSpan="3">
                  <a:txBody>
                    <a:bodyPr/>
                    <a:lstStyle/>
                    <a:p>
                      <a:pPr algn="l" rtl="0" fontAlgn="base"/>
                      <a:r>
                        <a:rPr lang="en-GB" sz="1100" b="1" i="0">
                          <a:effectLst/>
                          <a:latin typeface="Calibri" panose="020F0502020204030204" pitchFamily="34" charset="0"/>
                        </a:rPr>
                        <a:t>Action by and date:</a:t>
                      </a:r>
                      <a:r>
                        <a:rPr lang="en-GB" sz="1100" b="0" i="0">
                          <a:effectLst/>
                          <a:latin typeface="Calibri" panose="020F0502020204030204" pitchFamily="34" charset="0"/>
                        </a:rPr>
                        <a:t> </a:t>
                      </a:r>
                      <a:endParaRPr lang="en-GB" b="0" i="0">
                        <a:effectLst/>
                      </a:endParaRPr>
                    </a:p>
                  </a:txBody>
                  <a:tcPr>
                    <a:lnL w="7620" cap="flat" cmpd="sng" algn="ctr">
                      <a:solidFill>
                        <a:srgbClr val="D8CED0"/>
                      </a:solidFill>
                      <a:prstDash val="solid"/>
                      <a:round/>
                      <a:headEnd type="none" w="med" len="med"/>
                      <a:tailEnd type="none" w="med" len="med"/>
                    </a:lnL>
                    <a:lnR w="7620" cap="flat" cmpd="sng" algn="ctr">
                      <a:solidFill>
                        <a:srgbClr val="D8CED0"/>
                      </a:solidFill>
                      <a:prstDash val="solid"/>
                      <a:round/>
                      <a:headEnd type="none" w="med" len="med"/>
                      <a:tailEnd type="none" w="med" len="med"/>
                    </a:lnR>
                    <a:lnT w="7620" cap="flat" cmpd="sng" algn="ctr">
                      <a:solidFill>
                        <a:srgbClr val="D8CED0"/>
                      </a:solidFill>
                      <a:prstDash val="solid"/>
                      <a:round/>
                      <a:headEnd type="none" w="med" len="med"/>
                      <a:tailEnd type="none" w="med" len="med"/>
                    </a:lnT>
                    <a:lnB w="7620" cap="flat" cmpd="sng" algn="ctr">
                      <a:solidFill>
                        <a:srgbClr val="D8CED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170308954"/>
                  </a:ext>
                </a:extLst>
              </a:tr>
              <a:tr h="555392">
                <a:tc gridSpan="6">
                  <a:txBody>
                    <a:bodyPr/>
                    <a:lstStyle/>
                    <a:p>
                      <a:pPr algn="l" rtl="0" fontAlgn="base"/>
                      <a:r>
                        <a:rPr lang="en-GB" sz="1100" b="1" i="0" dirty="0">
                          <a:effectLst/>
                          <a:latin typeface="Calibri" panose="020F0502020204030204" pitchFamily="34" charset="0"/>
                        </a:rPr>
                        <a:t>Additional Information</a:t>
                      </a:r>
                      <a:r>
                        <a:rPr lang="en-GB" sz="1100" b="0" i="0" dirty="0">
                          <a:effectLst/>
                          <a:latin typeface="Calibri" panose="020F0502020204030204" pitchFamily="34" charset="0"/>
                        </a:rPr>
                        <a:t> </a:t>
                      </a:r>
                      <a:endParaRPr lang="en-GB" b="0" i="0" dirty="0">
                        <a:effectLst/>
                      </a:endParaRPr>
                    </a:p>
                  </a:txBody>
                  <a:tcPr>
                    <a:lnL w="7620" cap="flat" cmpd="sng" algn="ctr">
                      <a:solidFill>
                        <a:srgbClr val="D8CED0"/>
                      </a:solidFill>
                      <a:prstDash val="solid"/>
                      <a:round/>
                      <a:headEnd type="none" w="med" len="med"/>
                      <a:tailEnd type="none" w="med" len="med"/>
                    </a:lnL>
                    <a:lnR w="7620" cap="flat" cmpd="sng" algn="ctr">
                      <a:solidFill>
                        <a:srgbClr val="D8CED0"/>
                      </a:solidFill>
                      <a:prstDash val="solid"/>
                      <a:round/>
                      <a:headEnd type="none" w="med" len="med"/>
                      <a:tailEnd type="none" w="med" len="med"/>
                    </a:lnR>
                    <a:lnT w="7620" cap="flat" cmpd="sng" algn="ctr">
                      <a:solidFill>
                        <a:srgbClr val="D8CED0"/>
                      </a:solidFill>
                      <a:prstDash val="solid"/>
                      <a:round/>
                      <a:headEnd type="none" w="med" len="med"/>
                      <a:tailEnd type="none" w="med" len="med"/>
                    </a:lnT>
                    <a:lnB w="7620" cap="flat" cmpd="sng" algn="ctr">
                      <a:solidFill>
                        <a:srgbClr val="D8CED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895401721"/>
                  </a:ext>
                </a:extLst>
              </a:tr>
            </a:tbl>
          </a:graphicData>
        </a:graphic>
      </p:graphicFrame>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08238186"/>
      </p:ext>
    </p:extLst>
  </p:cSld>
  <p:clrMapOvr>
    <a:masterClrMapping/>
  </p:clrMapOvr>
  <mc:AlternateContent xmlns:mc="http://schemas.openxmlformats.org/markup-compatibility/2006" xmlns:p14="http://schemas.microsoft.com/office/powerpoint/2010/main">
    <mc:Choice Requires="p14">
      <p:transition spd="slow" p14:dur="2000" advTm="20414"/>
    </mc:Choice>
    <mc:Fallback xmlns="">
      <p:transition spd="slow" advTm="20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Any Questions?</a:t>
            </a:r>
          </a:p>
        </p:txBody>
      </p:sp>
      <p:sp>
        <p:nvSpPr>
          <p:cNvPr id="3" name="Content Placeholder 2"/>
          <p:cNvSpPr>
            <a:spLocks noGrp="1"/>
          </p:cNvSpPr>
          <p:nvPr>
            <p:ph idx="1"/>
          </p:nvPr>
        </p:nvSpPr>
        <p:spPr>
          <a:xfrm>
            <a:off x="1097280" y="2035205"/>
            <a:ext cx="10058400" cy="4023360"/>
          </a:xfrm>
        </p:spPr>
        <p:txBody>
          <a:bodyPr/>
          <a:lstStyle/>
          <a:p>
            <a:r>
              <a:rPr lang="en-GB" dirty="0"/>
              <a:t>Individual cases</a:t>
            </a:r>
          </a:p>
          <a:p>
            <a:r>
              <a:rPr lang="en-GB" dirty="0"/>
              <a:t>Risk assessment support</a:t>
            </a:r>
          </a:p>
          <a:p>
            <a:r>
              <a:rPr lang="en-GB" dirty="0"/>
              <a:t>Sensory ideas</a:t>
            </a:r>
          </a:p>
          <a:p>
            <a:r>
              <a:rPr lang="en-GB" dirty="0"/>
              <a:t>What has worked well in your settings already?</a:t>
            </a:r>
          </a:p>
        </p:txBody>
      </p:sp>
      <p:sp>
        <p:nvSpPr>
          <p:cNvPr id="4" name="Rectangle 3"/>
          <p:cNvSpPr/>
          <p:nvPr/>
        </p:nvSpPr>
        <p:spPr>
          <a:xfrm>
            <a:off x="6635846" y="1318513"/>
            <a:ext cx="4519834" cy="4678204"/>
          </a:xfrm>
          <a:prstGeom prst="rect">
            <a:avLst/>
          </a:prstGeom>
          <a:noFill/>
        </p:spPr>
        <p:txBody>
          <a:bodyPr wrap="square" lIns="91440" tIns="45720" rIns="91440" bIns="45720">
            <a:spAutoFit/>
          </a:bodyPr>
          <a:lstStyle/>
          <a:p>
            <a:pPr algn="ctr"/>
            <a:r>
              <a:rPr lang="en-US" sz="29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37484278"/>
      </p:ext>
    </p:extLst>
  </p:cSld>
  <p:clrMapOvr>
    <a:masterClrMapping/>
  </p:clrMapOvr>
  <mc:AlternateContent xmlns:mc="http://schemas.openxmlformats.org/markup-compatibility/2006" xmlns:p14="http://schemas.microsoft.com/office/powerpoint/2010/main">
    <mc:Choice Requires="p14">
      <p:transition spd="slow" p14:dur="2000" advTm="17499"/>
    </mc:Choice>
    <mc:Fallback xmlns="">
      <p:transition spd="slow" advTm="17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Thank you for your time</a:t>
            </a:r>
          </a:p>
        </p:txBody>
      </p:sp>
      <p:sp>
        <p:nvSpPr>
          <p:cNvPr id="3" name="Content Placeholder 2"/>
          <p:cNvSpPr>
            <a:spLocks noGrp="1"/>
          </p:cNvSpPr>
          <p:nvPr>
            <p:ph idx="1"/>
          </p:nvPr>
        </p:nvSpPr>
        <p:spPr/>
        <p:txBody>
          <a:bodyPr/>
          <a:lstStyle/>
          <a:p>
            <a:endParaRPr lang="en-GB" dirty="0"/>
          </a:p>
          <a:p>
            <a:pPr algn="ctr"/>
            <a:r>
              <a:rPr lang="en-GB" sz="3200" dirty="0"/>
              <a:t>Please stay in touch:</a:t>
            </a:r>
          </a:p>
          <a:p>
            <a:pPr algn="ctr"/>
            <a:endParaRPr lang="en-GB" sz="3200" dirty="0"/>
          </a:p>
          <a:p>
            <a:pPr algn="ctr"/>
            <a:r>
              <a:rPr lang="en-GB" sz="3200" dirty="0">
                <a:hlinkClick r:id="rId4"/>
              </a:rPr>
              <a:t>K.rogers@pennhall.co.uk</a:t>
            </a:r>
            <a:endParaRPr lang="en-GB" sz="3200" dirty="0"/>
          </a:p>
          <a:p>
            <a:pPr algn="ctr"/>
            <a:r>
              <a:rPr lang="en-GB" sz="3200" dirty="0"/>
              <a:t>Tel: 01902 558371</a:t>
            </a:r>
          </a:p>
          <a:p>
            <a:pPr algn="ctr"/>
            <a:r>
              <a:rPr lang="en-GB" sz="3200" dirty="0"/>
              <a:t>www.wolverhampton.gov.uk/outreach</a:t>
            </a:r>
          </a:p>
        </p:txBody>
      </p:sp>
      <p:pic>
        <p:nvPicPr>
          <p:cNvPr id="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323527"/>
            <a:ext cx="1068945" cy="53447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p:cNvGraphicFramePr>
            <a:graphicFrameLocks noGrp="1"/>
          </p:cNvGraphicFramePr>
          <p:nvPr>
            <p:extLst>
              <p:ext uri="{D42A27DB-BD31-4B8C-83A1-F6EECF244321}">
                <p14:modId xmlns:p14="http://schemas.microsoft.com/office/powerpoint/2010/main" val="1912533354"/>
              </p:ext>
            </p:extLst>
          </p:nvPr>
        </p:nvGraphicFramePr>
        <p:xfrm>
          <a:off x="7324344" y="6323527"/>
          <a:ext cx="4950639" cy="534473"/>
        </p:xfrm>
        <a:graphic>
          <a:graphicData uri="http://schemas.openxmlformats.org/drawingml/2006/table">
            <a:tbl>
              <a:tblPr firstRow="1" firstCol="1" bandRow="1"/>
              <a:tblGrid>
                <a:gridCol w="171941">
                  <a:extLst>
                    <a:ext uri="{9D8B030D-6E8A-4147-A177-3AD203B41FA5}">
                      <a16:colId xmlns:a16="http://schemas.microsoft.com/office/drawing/2014/main" val="20000"/>
                    </a:ext>
                  </a:extLst>
                </a:gridCol>
                <a:gridCol w="4778698">
                  <a:extLst>
                    <a:ext uri="{9D8B030D-6E8A-4147-A177-3AD203B41FA5}">
                      <a16:colId xmlns:a16="http://schemas.microsoft.com/office/drawing/2014/main" val="20001"/>
                    </a:ext>
                  </a:extLst>
                </a:gridCol>
              </a:tblGrid>
              <a:tr h="534473">
                <a:tc>
                  <a:txBody>
                    <a:bodyPr/>
                    <a:lstStyle/>
                    <a:p>
                      <a:pPr algn="ctr">
                        <a:lnSpc>
                          <a:spcPct val="120000"/>
                        </a:lnSpc>
                        <a:spcAft>
                          <a:spcPts val="0"/>
                        </a:spcAft>
                      </a:pPr>
                      <a:endParaRPr lang="en-GB" sz="1000" dirty="0">
                        <a:solidFill>
                          <a:srgbClr val="59595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0" marT="0" marB="0" anchor="b">
                    <a:lnL>
                      <a:noFill/>
                    </a:lnL>
                    <a:lnR>
                      <a:noFill/>
                    </a:lnR>
                    <a:lnT>
                      <a:noFill/>
                    </a:lnT>
                    <a:lnB>
                      <a:noFill/>
                    </a:lnB>
                  </a:tcPr>
                </a:tc>
                <a:tc>
                  <a:txBody>
                    <a:bodyPr/>
                    <a:lstStyle/>
                    <a:p>
                      <a:pPr algn="ctr">
                        <a:lnSpc>
                          <a:spcPct val="100000"/>
                        </a:lnSpc>
                        <a:spcBef>
                          <a:spcPts val="0"/>
                        </a:spcBef>
                        <a:spcAft>
                          <a:spcPts val="0"/>
                        </a:spcAft>
                      </a:pPr>
                      <a:r>
                        <a:rPr lang="en-GB" sz="1400" b="1" dirty="0">
                          <a:solidFill>
                            <a:srgbClr val="FFCC00"/>
                          </a:solidFill>
                          <a:effectLst/>
                          <a:latin typeface="Arial Rounded MT Bold" panose="020F0704030504030204" pitchFamily="34" charset="0"/>
                          <a:ea typeface="Times New Roman" panose="02020603050405020304" pitchFamily="18" charset="0"/>
                          <a:cs typeface="Times New Roman" panose="02020603050405020304" pitchFamily="18" charset="0"/>
                        </a:rPr>
                        <a:t>WOLVERHAMPTON OUTREACH SERVICE</a:t>
                      </a:r>
                    </a:p>
                    <a:p>
                      <a:pPr algn="ctr">
                        <a:lnSpc>
                          <a:spcPct val="100000"/>
                        </a:lnSpc>
                        <a:spcBef>
                          <a:spcPts val="0"/>
                        </a:spcBef>
                        <a:spcAft>
                          <a:spcPts val="0"/>
                        </a:spcAft>
                      </a:pPr>
                      <a:r>
                        <a:rPr lang="en-US" sz="1400" dirty="0">
                          <a:solidFill>
                            <a:srgbClr val="FFCC00"/>
                          </a:solidFill>
                          <a:effectLst/>
                          <a:latin typeface="Arial Rounded MT Bold" panose="020F0704030504030204" pitchFamily="34" charset="0"/>
                          <a:ea typeface="Times New Roman" panose="02020603050405020304" pitchFamily="18" charset="0"/>
                          <a:cs typeface="Times New Roman" panose="02020603050405020304" pitchFamily="18" charset="0"/>
                        </a:rPr>
                        <a:t>SUPPORTING SCHOOLS. ENABLING INCLUSION.</a:t>
                      </a:r>
                      <a:endParaRPr lang="en-GB" sz="1400" dirty="0">
                        <a:solidFill>
                          <a:srgbClr val="FFCC00"/>
                        </a:solidFill>
                        <a:effectLst/>
                        <a:latin typeface="Arial Rounded MT Bold" panose="020F0704030504030204" pitchFamily="34" charset="0"/>
                        <a:ea typeface="Times New Roman" panose="02020603050405020304" pitchFamily="18" charset="0"/>
                        <a:cs typeface="Times New Roman" panose="02020603050405020304" pitchFamily="18" charset="0"/>
                      </a:endParaRPr>
                    </a:p>
                  </a:txBody>
                  <a:tcPr marL="0" marT="0" marB="0" anchor="b">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23570306"/>
      </p:ext>
    </p:extLst>
  </p:cSld>
  <p:clrMapOvr>
    <a:masterClrMapping/>
  </p:clrMapOvr>
  <mc:AlternateContent xmlns:mc="http://schemas.openxmlformats.org/markup-compatibility/2006" xmlns:p14="http://schemas.microsoft.com/office/powerpoint/2010/main">
    <mc:Choice Requires="p14">
      <p:transition spd="slow" p14:dur="2000" advTm="28986"/>
    </mc:Choice>
    <mc:Fallback xmlns="">
      <p:transition spd="slow" advTm="28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pPr algn="ctr"/>
            <a:br>
              <a:rPr lang="en-GB" dirty="0"/>
            </a:br>
            <a:endParaRPr lang="en-GB" dirty="0"/>
          </a:p>
        </p:txBody>
      </p:sp>
      <p:sp>
        <p:nvSpPr>
          <p:cNvPr id="12" name="Text Placeholder 11"/>
          <p:cNvSpPr>
            <a:spLocks noGrp="1"/>
          </p:cNvSpPr>
          <p:nvPr>
            <p:ph type="body" idx="1"/>
          </p:nvPr>
        </p:nvSpPr>
        <p:spPr>
          <a:xfrm>
            <a:off x="1097280" y="1249252"/>
            <a:ext cx="5157787" cy="669701"/>
          </a:xfrm>
        </p:spPr>
        <p:txBody>
          <a:bodyPr>
            <a:normAutofit/>
          </a:bodyPr>
          <a:lstStyle/>
          <a:p>
            <a:r>
              <a:rPr lang="en-GB" sz="3600" dirty="0"/>
              <a:t>Seeking</a:t>
            </a:r>
          </a:p>
        </p:txBody>
      </p:sp>
      <p:sp>
        <p:nvSpPr>
          <p:cNvPr id="10" name="Content Placeholder 9"/>
          <p:cNvSpPr>
            <a:spLocks noGrp="1"/>
          </p:cNvSpPr>
          <p:nvPr>
            <p:ph sz="half" idx="2"/>
          </p:nvPr>
        </p:nvSpPr>
        <p:spPr>
          <a:xfrm>
            <a:off x="839788" y="1970468"/>
            <a:ext cx="5157787" cy="4219195"/>
          </a:xfrm>
        </p:spPr>
        <p:txBody>
          <a:bodyPr>
            <a:noAutofit/>
          </a:bodyPr>
          <a:lstStyle/>
          <a:p>
            <a:r>
              <a:rPr lang="en-GB" sz="2400" dirty="0"/>
              <a:t>Gross motor movements</a:t>
            </a:r>
          </a:p>
          <a:p>
            <a:r>
              <a:rPr lang="en-GB" sz="2400" dirty="0"/>
              <a:t>Rocking</a:t>
            </a:r>
          </a:p>
          <a:p>
            <a:r>
              <a:rPr lang="en-GB" sz="2400" dirty="0"/>
              <a:t>Chair swinging</a:t>
            </a:r>
          </a:p>
          <a:p>
            <a:r>
              <a:rPr lang="en-GB" sz="2400" dirty="0"/>
              <a:t>Stamping / running</a:t>
            </a:r>
          </a:p>
          <a:p>
            <a:r>
              <a:rPr lang="en-GB" sz="2400" dirty="0"/>
              <a:t>Out of seat</a:t>
            </a:r>
          </a:p>
          <a:p>
            <a:r>
              <a:rPr lang="en-GB" sz="2400" dirty="0"/>
              <a:t>Biting</a:t>
            </a:r>
          </a:p>
          <a:p>
            <a:r>
              <a:rPr lang="en-GB" sz="2400" dirty="0"/>
              <a:t>Slapping</a:t>
            </a:r>
          </a:p>
          <a:p>
            <a:r>
              <a:rPr lang="en-GB" sz="2400" dirty="0"/>
              <a:t>Chewing</a:t>
            </a:r>
          </a:p>
          <a:p>
            <a:r>
              <a:rPr lang="en-GB" sz="2400" dirty="0"/>
              <a:t>Tapping / Rubbing</a:t>
            </a:r>
          </a:p>
          <a:p>
            <a:r>
              <a:rPr lang="en-GB" sz="2400" dirty="0"/>
              <a:t>Crawling</a:t>
            </a:r>
          </a:p>
        </p:txBody>
      </p:sp>
      <p:sp>
        <p:nvSpPr>
          <p:cNvPr id="13" name="Text Placeholder 12"/>
          <p:cNvSpPr>
            <a:spLocks noGrp="1"/>
          </p:cNvSpPr>
          <p:nvPr>
            <p:ph type="body" sz="quarter" idx="3"/>
          </p:nvPr>
        </p:nvSpPr>
        <p:spPr>
          <a:xfrm>
            <a:off x="6172200" y="1352283"/>
            <a:ext cx="5183188" cy="566670"/>
          </a:xfrm>
        </p:spPr>
        <p:txBody>
          <a:bodyPr>
            <a:normAutofit lnSpcReduction="10000"/>
          </a:bodyPr>
          <a:lstStyle/>
          <a:p>
            <a:r>
              <a:rPr lang="en-GB" sz="3600" dirty="0"/>
              <a:t>Reducing</a:t>
            </a:r>
          </a:p>
        </p:txBody>
      </p:sp>
      <p:sp>
        <p:nvSpPr>
          <p:cNvPr id="11" name="Content Placeholder 10"/>
          <p:cNvSpPr>
            <a:spLocks noGrp="1"/>
          </p:cNvSpPr>
          <p:nvPr>
            <p:ph sz="quarter" idx="4"/>
          </p:nvPr>
        </p:nvSpPr>
        <p:spPr>
          <a:xfrm>
            <a:off x="6172200" y="1918953"/>
            <a:ext cx="5183188" cy="4270710"/>
          </a:xfrm>
        </p:spPr>
        <p:txBody>
          <a:bodyPr>
            <a:normAutofit lnSpcReduction="10000"/>
          </a:bodyPr>
          <a:lstStyle/>
          <a:p>
            <a:r>
              <a:rPr lang="en-GB" sz="2400" dirty="0"/>
              <a:t>Covering ears</a:t>
            </a:r>
          </a:p>
          <a:p>
            <a:r>
              <a:rPr lang="en-GB" sz="2400" dirty="0"/>
              <a:t>Hiding</a:t>
            </a:r>
          </a:p>
          <a:p>
            <a:r>
              <a:rPr lang="en-GB" sz="2400" dirty="0"/>
              <a:t>Escape</a:t>
            </a:r>
          </a:p>
          <a:p>
            <a:r>
              <a:rPr lang="en-GB" sz="2400" dirty="0"/>
              <a:t>Jumper over face</a:t>
            </a:r>
          </a:p>
          <a:p>
            <a:r>
              <a:rPr lang="en-GB" sz="2400" dirty="0"/>
              <a:t>Self </a:t>
            </a:r>
            <a:r>
              <a:rPr lang="en-GB" sz="2400" dirty="0" err="1"/>
              <a:t>stimming</a:t>
            </a:r>
            <a:endParaRPr lang="en-GB" sz="2400" dirty="0"/>
          </a:p>
          <a:p>
            <a:r>
              <a:rPr lang="en-GB" sz="2400" dirty="0"/>
              <a:t>Crying (overwhelmed)</a:t>
            </a:r>
          </a:p>
          <a:p>
            <a:r>
              <a:rPr lang="en-GB" sz="2400" dirty="0"/>
              <a:t>Removal of displays</a:t>
            </a:r>
          </a:p>
          <a:p>
            <a:r>
              <a:rPr lang="en-GB" sz="2400" dirty="0"/>
              <a:t>Switching off devices</a:t>
            </a:r>
          </a:p>
          <a:p>
            <a:r>
              <a:rPr lang="en-GB" sz="2400" dirty="0"/>
              <a:t>Fidgeting with clothing / stripping off!</a:t>
            </a:r>
          </a:p>
          <a:p>
            <a:pPr marL="0" indent="0">
              <a:buNone/>
            </a:pPr>
            <a:endParaRPr lang="en-GB" sz="3600" dirty="0"/>
          </a:p>
          <a:p>
            <a:endParaRPr lang="en-GB" dirty="0"/>
          </a:p>
        </p:txBody>
      </p:sp>
      <p:sp>
        <p:nvSpPr>
          <p:cNvPr id="2" name="AutoShape 2" descr="https://ukc-powerpoint.officeapps.live.com/pods/GetClipboardImage.ashx?Id=b0a19ad8-afdc-47c4-b0cd-5af5a803467c&amp;DC=GUK1&amp;wdoverrides=GetClipboardImageEnabled:true"/>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4" descr="https://ukc-powerpoint.officeapps.live.com/pods/GetClipboardImage.ashx?Id=7cd6d9cd-9eaf-4983-9c23-1924085f0942&amp;DC=GUK1&amp;wdoverrides=GetClipboardImageEnabled:true"/>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6" descr="https://ukc-powerpoint.officeapps.live.com/pods/GetClipboardImage.ashx?Id=4d3d11c7-407c-4664-bd1f-d74df96bc830&amp;DC=GUK1&amp;wdoverrides=GetClipboardImageEnabled:true"/>
          <p:cNvSpPr>
            <a:spLocks noChangeAspect="1" noChangeArrowheads="1"/>
          </p:cNvSpPr>
          <p:nvPr/>
        </p:nvSpPr>
        <p:spPr bwMode="auto">
          <a:xfrm>
            <a:off x="51752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8" descr="https://ukc-powerpoint.officeapps.live.com/pods/GetClipboardImage.ashx?Id=d9cddaa4-cb4a-48e7-8aa1-3b1e7140d6ec&amp;DC=GUK1&amp;wdoverrides=GetClipboardImageEnabled:true"/>
          <p:cNvSpPr>
            <a:spLocks noChangeAspect="1" noChangeArrowheads="1"/>
          </p:cNvSpPr>
          <p:nvPr/>
        </p:nvSpPr>
        <p:spPr bwMode="auto">
          <a:xfrm>
            <a:off x="66992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22962725"/>
      </p:ext>
    </p:extLst>
  </p:cSld>
  <p:clrMapOvr>
    <a:masterClrMapping/>
  </p:clrMapOvr>
  <mc:AlternateContent xmlns:mc="http://schemas.openxmlformats.org/markup-compatibility/2006" xmlns:p14="http://schemas.microsoft.com/office/powerpoint/2010/main">
    <mc:Choice Requires="p14">
      <p:transition spd="slow" p14:dur="2000" advTm="100433"/>
    </mc:Choice>
    <mc:Fallback xmlns="">
      <p:transition spd="slow" advTm="100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975" y="740736"/>
            <a:ext cx="3955654" cy="330049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1264" y="3032449"/>
            <a:ext cx="3609493" cy="3306296"/>
          </a:xfrm>
          <a:prstGeom prst="rect">
            <a:avLst/>
          </a:prstGeom>
        </p:spPr>
      </p:pic>
      <p:sp>
        <p:nvSpPr>
          <p:cNvPr id="9" name="Rectangle 8"/>
          <p:cNvSpPr/>
          <p:nvPr/>
        </p:nvSpPr>
        <p:spPr>
          <a:xfrm>
            <a:off x="3788229" y="312064"/>
            <a:ext cx="8059648" cy="1477328"/>
          </a:xfrm>
          <a:prstGeom prst="rect">
            <a:avLst/>
          </a:prstGeom>
        </p:spPr>
        <p:txBody>
          <a:bodyPr wrap="square">
            <a:spAutoFit/>
          </a:bodyPr>
          <a:lstStyle/>
          <a:p>
            <a:pPr algn="ctr"/>
            <a:r>
              <a:rPr lang="en-GB" sz="3600" dirty="0"/>
              <a:t>How might sensory seeking behaviours be displayed in older children?</a:t>
            </a:r>
            <a:br>
              <a:rPr lang="en-GB" dirty="0"/>
            </a:br>
            <a:endParaRPr lang="en-GB" dirty="0"/>
          </a:p>
        </p:txBody>
      </p:sp>
      <p:sp>
        <p:nvSpPr>
          <p:cNvPr id="2" name="TextBox 1"/>
          <p:cNvSpPr txBox="1"/>
          <p:nvPr/>
        </p:nvSpPr>
        <p:spPr>
          <a:xfrm>
            <a:off x="482652" y="3518015"/>
            <a:ext cx="2660921" cy="584775"/>
          </a:xfrm>
          <a:prstGeom prst="rect">
            <a:avLst/>
          </a:prstGeom>
          <a:noFill/>
        </p:spPr>
        <p:txBody>
          <a:bodyPr wrap="none" rtlCol="0">
            <a:spAutoFit/>
          </a:bodyPr>
          <a:lstStyle/>
          <a:p>
            <a:r>
              <a:rPr lang="en-GB" sz="3200" b="1" dirty="0">
                <a:solidFill>
                  <a:srgbClr val="FF0000"/>
                </a:solidFill>
              </a:rPr>
              <a:t>Chair swinging</a:t>
            </a:r>
            <a:endParaRPr lang="en-GB" sz="2000" b="1" dirty="0">
              <a:solidFill>
                <a:srgbClr val="FF0000"/>
              </a:solidFill>
            </a:endParaRPr>
          </a:p>
        </p:txBody>
      </p:sp>
      <p:sp>
        <p:nvSpPr>
          <p:cNvPr id="6" name="TextBox 5"/>
          <p:cNvSpPr txBox="1"/>
          <p:nvPr/>
        </p:nvSpPr>
        <p:spPr>
          <a:xfrm>
            <a:off x="2557158" y="5190931"/>
            <a:ext cx="1638590" cy="584775"/>
          </a:xfrm>
          <a:prstGeom prst="rect">
            <a:avLst/>
          </a:prstGeom>
          <a:noFill/>
        </p:spPr>
        <p:txBody>
          <a:bodyPr wrap="none" rtlCol="0">
            <a:spAutoFit/>
          </a:bodyPr>
          <a:lstStyle/>
          <a:p>
            <a:r>
              <a:rPr lang="en-GB" sz="3200" b="1" dirty="0">
                <a:solidFill>
                  <a:schemeClr val="accent1">
                    <a:lumMod val="50000"/>
                  </a:schemeClr>
                </a:solidFill>
              </a:rPr>
              <a:t>Hood up</a:t>
            </a:r>
            <a:endParaRPr lang="en-GB" sz="2000" b="1" dirty="0">
              <a:solidFill>
                <a:schemeClr val="accent1">
                  <a:lumMod val="50000"/>
                </a:schemeClr>
              </a:solidFill>
            </a:endParaRPr>
          </a:p>
        </p:txBody>
      </p:sp>
      <p:sp>
        <p:nvSpPr>
          <p:cNvPr id="10" name="TextBox 9"/>
          <p:cNvSpPr txBox="1"/>
          <p:nvPr/>
        </p:nvSpPr>
        <p:spPr>
          <a:xfrm>
            <a:off x="3630400" y="4220215"/>
            <a:ext cx="3103542" cy="584775"/>
          </a:xfrm>
          <a:prstGeom prst="rect">
            <a:avLst/>
          </a:prstGeom>
          <a:noFill/>
        </p:spPr>
        <p:txBody>
          <a:bodyPr wrap="none" rtlCol="0">
            <a:spAutoFit/>
          </a:bodyPr>
          <a:lstStyle/>
          <a:p>
            <a:r>
              <a:rPr lang="en-GB" sz="3200" b="1" dirty="0">
                <a:solidFill>
                  <a:schemeClr val="accent6">
                    <a:lumMod val="75000"/>
                  </a:schemeClr>
                </a:solidFill>
              </a:rPr>
              <a:t>Flight behaviours</a:t>
            </a:r>
            <a:endParaRPr lang="en-GB" b="1" dirty="0">
              <a:solidFill>
                <a:schemeClr val="accent6">
                  <a:lumMod val="75000"/>
                </a:schemeClr>
              </a:solidFill>
            </a:endParaRPr>
          </a:p>
        </p:txBody>
      </p:sp>
      <p:sp>
        <p:nvSpPr>
          <p:cNvPr id="11" name="TextBox 10"/>
          <p:cNvSpPr txBox="1"/>
          <p:nvPr/>
        </p:nvSpPr>
        <p:spPr>
          <a:xfrm>
            <a:off x="5058067" y="5452541"/>
            <a:ext cx="3581045" cy="584775"/>
          </a:xfrm>
          <a:prstGeom prst="rect">
            <a:avLst/>
          </a:prstGeom>
          <a:noFill/>
        </p:spPr>
        <p:txBody>
          <a:bodyPr wrap="none" rtlCol="0">
            <a:spAutoFit/>
          </a:bodyPr>
          <a:lstStyle/>
          <a:p>
            <a:r>
              <a:rPr lang="en-GB" sz="3200" b="1" dirty="0">
                <a:solidFill>
                  <a:srgbClr val="FF00FF"/>
                </a:solidFill>
              </a:rPr>
              <a:t>Tapping / leg jigging</a:t>
            </a:r>
            <a:endParaRPr lang="en-GB" sz="2000" b="1" dirty="0">
              <a:solidFill>
                <a:srgbClr val="FF00FF"/>
              </a:solidFill>
            </a:endParaRPr>
          </a:p>
        </p:txBody>
      </p:sp>
      <p:sp>
        <p:nvSpPr>
          <p:cNvPr id="12" name="TextBox 11"/>
          <p:cNvSpPr txBox="1"/>
          <p:nvPr/>
        </p:nvSpPr>
        <p:spPr>
          <a:xfrm>
            <a:off x="5058067" y="1875876"/>
            <a:ext cx="2072427" cy="584775"/>
          </a:xfrm>
          <a:prstGeom prst="rect">
            <a:avLst/>
          </a:prstGeom>
          <a:noFill/>
        </p:spPr>
        <p:txBody>
          <a:bodyPr wrap="none" rtlCol="0">
            <a:spAutoFit/>
          </a:bodyPr>
          <a:lstStyle/>
          <a:p>
            <a:r>
              <a:rPr lang="en-GB" sz="3200" b="1" dirty="0">
                <a:solidFill>
                  <a:srgbClr val="FFFF00"/>
                </a:solidFill>
              </a:rPr>
              <a:t>Out of seat</a:t>
            </a:r>
          </a:p>
        </p:txBody>
      </p:sp>
      <p:sp>
        <p:nvSpPr>
          <p:cNvPr id="13" name="TextBox 12"/>
          <p:cNvSpPr txBox="1"/>
          <p:nvPr/>
        </p:nvSpPr>
        <p:spPr>
          <a:xfrm>
            <a:off x="5460457" y="2952318"/>
            <a:ext cx="3817263" cy="584775"/>
          </a:xfrm>
          <a:prstGeom prst="rect">
            <a:avLst/>
          </a:prstGeom>
          <a:noFill/>
        </p:spPr>
        <p:txBody>
          <a:bodyPr wrap="none" rtlCol="0">
            <a:spAutoFit/>
          </a:bodyPr>
          <a:lstStyle/>
          <a:p>
            <a:r>
              <a:rPr lang="en-GB" sz="3200" b="1" dirty="0">
                <a:solidFill>
                  <a:srgbClr val="C00000"/>
                </a:solidFill>
              </a:rPr>
              <a:t>Whistling / Humming</a:t>
            </a:r>
            <a:endParaRPr lang="en-GB" sz="2000" b="1" dirty="0">
              <a:solidFill>
                <a:srgbClr val="C00000"/>
              </a:solidFill>
            </a:endParaRPr>
          </a:p>
        </p:txBody>
      </p:sp>
      <p:sp>
        <p:nvSpPr>
          <p:cNvPr id="14" name="TextBox 13"/>
          <p:cNvSpPr txBox="1"/>
          <p:nvPr/>
        </p:nvSpPr>
        <p:spPr>
          <a:xfrm>
            <a:off x="372087" y="4546163"/>
            <a:ext cx="2929007" cy="584775"/>
          </a:xfrm>
          <a:prstGeom prst="rect">
            <a:avLst/>
          </a:prstGeom>
          <a:noFill/>
        </p:spPr>
        <p:txBody>
          <a:bodyPr wrap="none" rtlCol="0">
            <a:spAutoFit/>
          </a:bodyPr>
          <a:lstStyle/>
          <a:p>
            <a:r>
              <a:rPr lang="en-GB" sz="3200" b="1" dirty="0">
                <a:solidFill>
                  <a:srgbClr val="00B0F0"/>
                </a:solidFill>
              </a:rPr>
              <a:t>Corridor sliding!</a:t>
            </a:r>
            <a:endParaRPr lang="en-GB" sz="2000" b="1" dirty="0">
              <a:solidFill>
                <a:srgbClr val="00B0F0"/>
              </a:solidFill>
            </a:endParaRPr>
          </a:p>
        </p:txBody>
      </p:sp>
      <p:sp>
        <p:nvSpPr>
          <p:cNvPr id="15" name="TextBox 14"/>
          <p:cNvSpPr txBox="1"/>
          <p:nvPr/>
        </p:nvSpPr>
        <p:spPr>
          <a:xfrm>
            <a:off x="9657018" y="1758653"/>
            <a:ext cx="1548822" cy="584775"/>
          </a:xfrm>
          <a:prstGeom prst="rect">
            <a:avLst/>
          </a:prstGeom>
          <a:noFill/>
        </p:spPr>
        <p:txBody>
          <a:bodyPr wrap="none" rtlCol="0">
            <a:spAutoFit/>
          </a:bodyPr>
          <a:lstStyle/>
          <a:p>
            <a:r>
              <a:rPr lang="en-GB" sz="3200" b="1" dirty="0">
                <a:solidFill>
                  <a:schemeClr val="accent2"/>
                </a:solidFill>
              </a:rPr>
              <a:t>Barging</a:t>
            </a:r>
            <a:r>
              <a:rPr lang="en-GB" sz="3200" b="1" dirty="0">
                <a:solidFill>
                  <a:srgbClr val="FF0000"/>
                </a:solidFill>
              </a:rPr>
              <a:t> </a:t>
            </a:r>
            <a:endParaRPr lang="en-GB" sz="2000" b="1" dirty="0">
              <a:solidFill>
                <a:srgbClr val="FF0000"/>
              </a:solidFill>
            </a:endParaRPr>
          </a:p>
        </p:txBody>
      </p:sp>
      <p:pic>
        <p:nvPicPr>
          <p:cNvPr id="16"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6323527"/>
            <a:ext cx="1068945" cy="53447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Table 16"/>
          <p:cNvGraphicFramePr>
            <a:graphicFrameLocks noGrp="1"/>
          </p:cNvGraphicFramePr>
          <p:nvPr/>
        </p:nvGraphicFramePr>
        <p:xfrm>
          <a:off x="7324344" y="6323527"/>
          <a:ext cx="4950639" cy="534473"/>
        </p:xfrm>
        <a:graphic>
          <a:graphicData uri="http://schemas.openxmlformats.org/drawingml/2006/table">
            <a:tbl>
              <a:tblPr firstRow="1" firstCol="1" bandRow="1"/>
              <a:tblGrid>
                <a:gridCol w="171941">
                  <a:extLst>
                    <a:ext uri="{9D8B030D-6E8A-4147-A177-3AD203B41FA5}">
                      <a16:colId xmlns:a16="http://schemas.microsoft.com/office/drawing/2014/main" val="20000"/>
                    </a:ext>
                  </a:extLst>
                </a:gridCol>
                <a:gridCol w="4778698">
                  <a:extLst>
                    <a:ext uri="{9D8B030D-6E8A-4147-A177-3AD203B41FA5}">
                      <a16:colId xmlns:a16="http://schemas.microsoft.com/office/drawing/2014/main" val="20001"/>
                    </a:ext>
                  </a:extLst>
                </a:gridCol>
              </a:tblGrid>
              <a:tr h="534473">
                <a:tc>
                  <a:txBody>
                    <a:bodyPr/>
                    <a:lstStyle/>
                    <a:p>
                      <a:pPr algn="ctr">
                        <a:lnSpc>
                          <a:spcPct val="120000"/>
                        </a:lnSpc>
                        <a:spcAft>
                          <a:spcPts val="0"/>
                        </a:spcAft>
                      </a:pPr>
                      <a:endParaRPr lang="en-GB" sz="1000" dirty="0">
                        <a:solidFill>
                          <a:srgbClr val="59595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0" marT="0" marB="0" anchor="b">
                    <a:lnL>
                      <a:noFill/>
                    </a:lnL>
                    <a:lnR>
                      <a:noFill/>
                    </a:lnR>
                    <a:lnT>
                      <a:noFill/>
                    </a:lnT>
                    <a:lnB>
                      <a:noFill/>
                    </a:lnB>
                  </a:tcPr>
                </a:tc>
                <a:tc>
                  <a:txBody>
                    <a:bodyPr/>
                    <a:lstStyle/>
                    <a:p>
                      <a:pPr algn="ctr">
                        <a:lnSpc>
                          <a:spcPct val="100000"/>
                        </a:lnSpc>
                        <a:spcBef>
                          <a:spcPts val="0"/>
                        </a:spcBef>
                        <a:spcAft>
                          <a:spcPts val="0"/>
                        </a:spcAft>
                      </a:pPr>
                      <a:r>
                        <a:rPr lang="en-GB" sz="1400" b="1" dirty="0">
                          <a:solidFill>
                            <a:srgbClr val="FFCC00"/>
                          </a:solidFill>
                          <a:effectLst/>
                          <a:latin typeface="Arial Rounded MT Bold" panose="020F0704030504030204" pitchFamily="34" charset="0"/>
                          <a:ea typeface="Times New Roman" panose="02020603050405020304" pitchFamily="18" charset="0"/>
                          <a:cs typeface="Times New Roman" panose="02020603050405020304" pitchFamily="18" charset="0"/>
                        </a:rPr>
                        <a:t>WOLVERHAMPTON OUTREACH SERVICE</a:t>
                      </a:r>
                    </a:p>
                    <a:p>
                      <a:pPr algn="ctr">
                        <a:lnSpc>
                          <a:spcPct val="100000"/>
                        </a:lnSpc>
                        <a:spcBef>
                          <a:spcPts val="0"/>
                        </a:spcBef>
                        <a:spcAft>
                          <a:spcPts val="0"/>
                        </a:spcAft>
                      </a:pPr>
                      <a:r>
                        <a:rPr lang="en-US" sz="1400" dirty="0">
                          <a:solidFill>
                            <a:srgbClr val="FFCC00"/>
                          </a:solidFill>
                          <a:effectLst/>
                          <a:latin typeface="Arial Rounded MT Bold" panose="020F0704030504030204" pitchFamily="34" charset="0"/>
                          <a:ea typeface="Times New Roman" panose="02020603050405020304" pitchFamily="18" charset="0"/>
                          <a:cs typeface="Times New Roman" panose="02020603050405020304" pitchFamily="18" charset="0"/>
                        </a:rPr>
                        <a:t>SUPPORTING SCHOOLS. ENABLING INCLUSION.</a:t>
                      </a:r>
                      <a:endParaRPr lang="en-GB" sz="1400" dirty="0">
                        <a:solidFill>
                          <a:srgbClr val="FFCC00"/>
                        </a:solidFill>
                        <a:effectLst/>
                        <a:latin typeface="Arial Rounded MT Bold" panose="020F0704030504030204" pitchFamily="34" charset="0"/>
                        <a:ea typeface="Times New Roman" panose="02020603050405020304" pitchFamily="18" charset="0"/>
                        <a:cs typeface="Times New Roman" panose="02020603050405020304" pitchFamily="18" charset="0"/>
                      </a:endParaRPr>
                    </a:p>
                  </a:txBody>
                  <a:tcPr marL="0" marT="0" marB="0" anchor="b">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733567972"/>
      </p:ext>
    </p:extLst>
  </p:cSld>
  <p:clrMapOvr>
    <a:masterClrMapping/>
  </p:clrMapOvr>
  <mc:AlternateContent xmlns:mc="http://schemas.openxmlformats.org/markup-compatibility/2006" xmlns:p14="http://schemas.microsoft.com/office/powerpoint/2010/main">
    <mc:Choice Requires="p14">
      <p:transition spd="slow" p14:dur="2000" advTm="35123"/>
    </mc:Choice>
    <mc:Fallback xmlns="">
      <p:transition spd="slow" advTm="35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3"/>
                </p:tgtEl>
              </p:cMediaNode>
            </p:audio>
          </p:childTnLst>
        </p:cTn>
      </p:par>
    </p:tnLst>
    <p:bldLst>
      <p:bldP spid="2" grpId="0"/>
      <p:bldP spid="6" grpId="0"/>
      <p:bldP spid="10" grpId="0"/>
      <p:bldP spid="11" grpId="0"/>
      <p:bldP spid="12" grpId="0"/>
      <p:bldP spid="13"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Sensory needs</a:t>
            </a:r>
          </a:p>
        </p:txBody>
      </p:sp>
      <p:pic>
        <p:nvPicPr>
          <p:cNvPr id="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323527"/>
            <a:ext cx="1068945" cy="53447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3360333443"/>
              </p:ext>
            </p:extLst>
          </p:nvPr>
        </p:nvGraphicFramePr>
        <p:xfrm>
          <a:off x="7324344" y="6323527"/>
          <a:ext cx="4950639" cy="534473"/>
        </p:xfrm>
        <a:graphic>
          <a:graphicData uri="http://schemas.openxmlformats.org/drawingml/2006/table">
            <a:tbl>
              <a:tblPr firstRow="1" firstCol="1" bandRow="1"/>
              <a:tblGrid>
                <a:gridCol w="171941">
                  <a:extLst>
                    <a:ext uri="{9D8B030D-6E8A-4147-A177-3AD203B41FA5}">
                      <a16:colId xmlns:a16="http://schemas.microsoft.com/office/drawing/2014/main" val="20000"/>
                    </a:ext>
                  </a:extLst>
                </a:gridCol>
                <a:gridCol w="4778698">
                  <a:extLst>
                    <a:ext uri="{9D8B030D-6E8A-4147-A177-3AD203B41FA5}">
                      <a16:colId xmlns:a16="http://schemas.microsoft.com/office/drawing/2014/main" val="20001"/>
                    </a:ext>
                  </a:extLst>
                </a:gridCol>
              </a:tblGrid>
              <a:tr h="534473">
                <a:tc>
                  <a:txBody>
                    <a:bodyPr/>
                    <a:lstStyle/>
                    <a:p>
                      <a:pPr algn="ctr">
                        <a:lnSpc>
                          <a:spcPct val="120000"/>
                        </a:lnSpc>
                        <a:spcAft>
                          <a:spcPts val="0"/>
                        </a:spcAft>
                      </a:pPr>
                      <a:endParaRPr lang="en-GB" sz="1000" dirty="0">
                        <a:solidFill>
                          <a:srgbClr val="59595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0" marT="0" marB="0" anchor="b">
                    <a:lnL>
                      <a:noFill/>
                    </a:lnL>
                    <a:lnR>
                      <a:noFill/>
                    </a:lnR>
                    <a:lnT>
                      <a:noFill/>
                    </a:lnT>
                    <a:lnB>
                      <a:noFill/>
                    </a:lnB>
                  </a:tcPr>
                </a:tc>
                <a:tc>
                  <a:txBody>
                    <a:bodyPr/>
                    <a:lstStyle/>
                    <a:p>
                      <a:pPr algn="ctr">
                        <a:lnSpc>
                          <a:spcPct val="100000"/>
                        </a:lnSpc>
                        <a:spcBef>
                          <a:spcPts val="0"/>
                        </a:spcBef>
                        <a:spcAft>
                          <a:spcPts val="0"/>
                        </a:spcAft>
                      </a:pPr>
                      <a:r>
                        <a:rPr lang="en-GB" sz="1400" b="1" dirty="0">
                          <a:solidFill>
                            <a:srgbClr val="FFCC00"/>
                          </a:solidFill>
                          <a:effectLst/>
                          <a:latin typeface="Arial Rounded MT Bold" panose="020F0704030504030204" pitchFamily="34" charset="0"/>
                          <a:ea typeface="Times New Roman" panose="02020603050405020304" pitchFamily="18" charset="0"/>
                          <a:cs typeface="Times New Roman" panose="02020603050405020304" pitchFamily="18" charset="0"/>
                        </a:rPr>
                        <a:t>WOLVERHAMPTON OUTREACH SERVICE</a:t>
                      </a:r>
                    </a:p>
                    <a:p>
                      <a:pPr algn="ctr">
                        <a:lnSpc>
                          <a:spcPct val="100000"/>
                        </a:lnSpc>
                        <a:spcBef>
                          <a:spcPts val="0"/>
                        </a:spcBef>
                        <a:spcAft>
                          <a:spcPts val="0"/>
                        </a:spcAft>
                      </a:pPr>
                      <a:r>
                        <a:rPr lang="en-US" sz="1400" dirty="0">
                          <a:solidFill>
                            <a:srgbClr val="FFCC00"/>
                          </a:solidFill>
                          <a:effectLst/>
                          <a:latin typeface="Arial Rounded MT Bold" panose="020F0704030504030204" pitchFamily="34" charset="0"/>
                          <a:ea typeface="Times New Roman" panose="02020603050405020304" pitchFamily="18" charset="0"/>
                          <a:cs typeface="Times New Roman" panose="02020603050405020304" pitchFamily="18" charset="0"/>
                        </a:rPr>
                        <a:t>SUPPORTING SCHOOLS. ENABLING INCLUSION.</a:t>
                      </a:r>
                      <a:endParaRPr lang="en-GB" sz="1400" dirty="0">
                        <a:solidFill>
                          <a:srgbClr val="FFCC00"/>
                        </a:solidFill>
                        <a:effectLst/>
                        <a:latin typeface="Arial Rounded MT Bold" panose="020F0704030504030204" pitchFamily="34" charset="0"/>
                        <a:ea typeface="Times New Roman" panose="02020603050405020304" pitchFamily="18" charset="0"/>
                        <a:cs typeface="Times New Roman" panose="02020603050405020304" pitchFamily="18" charset="0"/>
                      </a:endParaRPr>
                    </a:p>
                  </a:txBody>
                  <a:tcPr marL="0" marT="0" marB="0" anchor="b">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3" name="Content Placeholder 2"/>
          <p:cNvSpPr>
            <a:spLocks noGrp="1"/>
          </p:cNvSpPr>
          <p:nvPr>
            <p:ph idx="1"/>
          </p:nvPr>
        </p:nvSpPr>
        <p:spPr/>
        <p:txBody>
          <a:bodyPr/>
          <a:lstStyle/>
          <a:p>
            <a:r>
              <a:rPr lang="en-GB" dirty="0"/>
              <a:t>Key support mechanism will be patience</a:t>
            </a:r>
          </a:p>
          <a:p>
            <a:r>
              <a:rPr lang="en-GB" dirty="0"/>
              <a:t>Pupils will need to adapt to change in environment at own pace and in own way</a:t>
            </a:r>
          </a:p>
          <a:p>
            <a:r>
              <a:rPr lang="en-GB" dirty="0"/>
              <a:t>Not doing so could result in ‘meltdown’</a:t>
            </a:r>
          </a:p>
          <a:p>
            <a:r>
              <a:rPr lang="en-GB" dirty="0"/>
              <a:t>Communication with parents is vital- sharing of strategies</a:t>
            </a:r>
          </a:p>
          <a:p>
            <a:r>
              <a:rPr lang="en-GB" dirty="0"/>
              <a:t>Is there an item that can support transition e.g. comfort blanket?</a:t>
            </a:r>
          </a:p>
          <a:p>
            <a:r>
              <a:rPr lang="en-GB" dirty="0"/>
              <a:t>Maybe a phased return</a:t>
            </a:r>
          </a:p>
          <a:p>
            <a:r>
              <a:rPr lang="en-GB" dirty="0"/>
              <a:t>Risk assessment</a:t>
            </a:r>
          </a:p>
          <a:p>
            <a:endParaRPr lang="en-GB" dirty="0"/>
          </a:p>
          <a:p>
            <a:endParaRPr lang="en-GB" dirty="0"/>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2555" y="3230647"/>
            <a:ext cx="2143125" cy="2143125"/>
          </a:xfrm>
          <a:prstGeom prst="rect">
            <a:avLst/>
          </a:prstGeom>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807635814"/>
      </p:ext>
    </p:extLst>
  </p:cSld>
  <p:clrMapOvr>
    <a:masterClrMapping/>
  </p:clrMapOvr>
  <mc:AlternateContent xmlns:mc="http://schemas.openxmlformats.org/markup-compatibility/2006" xmlns:p14="http://schemas.microsoft.com/office/powerpoint/2010/main">
    <mc:Choice Requires="p14">
      <p:transition spd="slow" p14:dur="2000" advTm="297958"/>
    </mc:Choice>
    <mc:Fallback xmlns="">
      <p:transition spd="slow" advTm="297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additive="base">
                                        <p:cTn id="4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additive="base">
                                        <p:cTn id="4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 calcmode="lin" valueType="num">
                                      <p:cBhvr additive="base">
                                        <p:cTn id="5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Sensory avoiders</a:t>
            </a:r>
          </a:p>
        </p:txBody>
      </p:sp>
      <p:sp>
        <p:nvSpPr>
          <p:cNvPr id="3" name="Content Placeholder 2"/>
          <p:cNvSpPr>
            <a:spLocks noGrp="1"/>
          </p:cNvSpPr>
          <p:nvPr>
            <p:ph idx="1"/>
          </p:nvPr>
        </p:nvSpPr>
        <p:spPr/>
        <p:txBody>
          <a:bodyPr/>
          <a:lstStyle/>
          <a:p>
            <a:r>
              <a:rPr lang="en-GB" dirty="0"/>
              <a:t>Return to busy classroom may be overwhelming</a:t>
            </a:r>
          </a:p>
          <a:p>
            <a:r>
              <a:rPr lang="en-GB" dirty="0"/>
              <a:t>Pupils need access to a ‘get out card’</a:t>
            </a:r>
          </a:p>
          <a:p>
            <a:r>
              <a:rPr lang="en-GB" dirty="0"/>
              <a:t>Safe space or an area within the classroom</a:t>
            </a:r>
          </a:p>
          <a:p>
            <a:r>
              <a:rPr lang="en-GB" dirty="0"/>
              <a:t>Resources- ear defenders, desk screen </a:t>
            </a:r>
            <a:r>
              <a:rPr lang="en-GB" dirty="0" err="1"/>
              <a:t>etc</a:t>
            </a:r>
            <a:endParaRPr lang="en-GB" dirty="0"/>
          </a:p>
          <a:p>
            <a:r>
              <a:rPr lang="en-GB" dirty="0"/>
              <a:t>For older pupils creating an effective communication system</a:t>
            </a:r>
          </a:p>
          <a:p>
            <a:r>
              <a:rPr lang="en-GB" dirty="0"/>
              <a:t>New issues that were not previously evident because of changes in environment/ smells/ volume</a:t>
            </a:r>
          </a:p>
          <a:p>
            <a:r>
              <a:rPr lang="en-GB" dirty="0"/>
              <a:t>May need to explore alternative strategies for keeping pupils safe e.g. handwashing issues, changing classroom position</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9695" y="1905000"/>
            <a:ext cx="1866900" cy="18669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93481" y="2075081"/>
            <a:ext cx="1445438" cy="1696819"/>
          </a:xfrm>
          <a:prstGeom prst="rect">
            <a:avLst/>
          </a:prstGeom>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912086214"/>
      </p:ext>
    </p:extLst>
  </p:cSld>
  <p:clrMapOvr>
    <a:masterClrMapping/>
  </p:clrMapOvr>
  <mc:AlternateContent xmlns:mc="http://schemas.openxmlformats.org/markup-compatibility/2006" xmlns:p14="http://schemas.microsoft.com/office/powerpoint/2010/main">
    <mc:Choice Requires="p14">
      <p:transition spd="slow" p14:dur="2000" advTm="279858"/>
    </mc:Choice>
    <mc:Fallback xmlns="">
      <p:transition spd="slow" advTm="279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additive="base">
                                        <p:cTn id="4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additive="base">
                                        <p:cTn id="4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 calcmode="lin" valueType="num">
                                      <p:cBhvr additive="base">
                                        <p:cTn id="5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500" fill="hold"/>
                                        <p:tgtEl>
                                          <p:spTgt spid="4"/>
                                        </p:tgtEl>
                                        <p:attrNameLst>
                                          <p:attrName>ppt_x</p:attrName>
                                        </p:attrNameLst>
                                      </p:cBhvr>
                                      <p:tavLst>
                                        <p:tav tm="0">
                                          <p:val>
                                            <p:strVal val="#ppt_x"/>
                                          </p:val>
                                        </p:tav>
                                        <p:tav tm="100000">
                                          <p:val>
                                            <p:strVal val="#ppt_x"/>
                                          </p:val>
                                        </p:tav>
                                      </p:tavLst>
                                    </p:anim>
                                    <p:anim calcmode="lin" valueType="num">
                                      <p:cBhvr additive="base">
                                        <p:cTn id="60" dur="500" fill="hold"/>
                                        <p:tgtEl>
                                          <p:spTgt spid="4"/>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additive="base">
                                        <p:cTn id="63" dur="500" fill="hold"/>
                                        <p:tgtEl>
                                          <p:spTgt spid="5"/>
                                        </p:tgtEl>
                                        <p:attrNameLst>
                                          <p:attrName>ppt_x</p:attrName>
                                        </p:attrNameLst>
                                      </p:cBhvr>
                                      <p:tavLst>
                                        <p:tav tm="0">
                                          <p:val>
                                            <p:strVal val="#ppt_x"/>
                                          </p:val>
                                        </p:tav>
                                        <p:tav tm="100000">
                                          <p:val>
                                            <p:strVal val="#ppt_x"/>
                                          </p:val>
                                        </p:tav>
                                      </p:tavLst>
                                    </p:anim>
                                    <p:anim calcmode="lin" valueType="num">
                                      <p:cBhvr additive="base">
                                        <p:cTn id="6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Sensory seekers</a:t>
            </a:r>
          </a:p>
        </p:txBody>
      </p:sp>
      <p:sp>
        <p:nvSpPr>
          <p:cNvPr id="3" name="Content Placeholder 2"/>
          <p:cNvSpPr>
            <a:spLocks noGrp="1"/>
          </p:cNvSpPr>
          <p:nvPr>
            <p:ph idx="1"/>
          </p:nvPr>
        </p:nvSpPr>
        <p:spPr/>
        <p:txBody>
          <a:bodyPr/>
          <a:lstStyle/>
          <a:p>
            <a:r>
              <a:rPr lang="en-GB" dirty="0"/>
              <a:t>Social distancing issues</a:t>
            </a:r>
          </a:p>
          <a:p>
            <a:r>
              <a:rPr lang="en-GB" dirty="0"/>
              <a:t>Importance of risk assessment and staff awareness. Are staff comfortable with these needs?</a:t>
            </a:r>
          </a:p>
          <a:p>
            <a:r>
              <a:rPr lang="en-GB" dirty="0"/>
              <a:t>Safety is paramount in this situation</a:t>
            </a:r>
          </a:p>
          <a:p>
            <a:r>
              <a:rPr lang="en-GB" dirty="0"/>
              <a:t>Providing sensory alternatives to touch</a:t>
            </a:r>
          </a:p>
          <a:p>
            <a:r>
              <a:rPr lang="en-GB" dirty="0"/>
              <a:t>Appropriate PPE equipment</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5755" y="3197052"/>
            <a:ext cx="3342375" cy="2503555"/>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650065031"/>
      </p:ext>
    </p:extLst>
  </p:cSld>
  <p:clrMapOvr>
    <a:masterClrMapping/>
  </p:clrMapOvr>
  <mc:AlternateContent xmlns:mc="http://schemas.openxmlformats.org/markup-compatibility/2006" xmlns:p14="http://schemas.microsoft.com/office/powerpoint/2010/main">
    <mc:Choice Requires="p14">
      <p:transition spd="slow" p14:dur="2000" advTm="152778"/>
    </mc:Choice>
    <mc:Fallback xmlns="">
      <p:transition spd="slow" advTm="152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additive="base">
                                        <p:cTn id="4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additive="base">
                                        <p:cTn id="47" dur="500" fill="hold"/>
                                        <p:tgtEl>
                                          <p:spTgt spid="4"/>
                                        </p:tgtEl>
                                        <p:attrNameLst>
                                          <p:attrName>ppt_x</p:attrName>
                                        </p:attrNameLst>
                                      </p:cBhvr>
                                      <p:tavLst>
                                        <p:tav tm="0">
                                          <p:val>
                                            <p:strVal val="#ppt_x"/>
                                          </p:val>
                                        </p:tav>
                                        <p:tav tm="100000">
                                          <p:val>
                                            <p:strVal val="#ppt_x"/>
                                          </p:val>
                                        </p:tav>
                                      </p:tavLst>
                                    </p:anim>
                                    <p:anim calcmode="lin" valueType="num">
                                      <p:cBhvr additive="base">
                                        <p:cTn id="4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Alternative sensory input</a:t>
            </a:r>
          </a:p>
        </p:txBody>
      </p:sp>
      <p:sp>
        <p:nvSpPr>
          <p:cNvPr id="3" name="Content Placeholder 2"/>
          <p:cNvSpPr>
            <a:spLocks noGrp="1"/>
          </p:cNvSpPr>
          <p:nvPr>
            <p:ph idx="1"/>
          </p:nvPr>
        </p:nvSpPr>
        <p:spPr/>
        <p:txBody>
          <a:bodyPr/>
          <a:lstStyle/>
          <a:p>
            <a:pPr lvl="0"/>
            <a:r>
              <a:rPr lang="en-GB" dirty="0"/>
              <a:t>Rolling a gym/ peanut ball over the pupil to create some deep pressure</a:t>
            </a:r>
          </a:p>
          <a:p>
            <a:pPr lvl="0"/>
            <a:r>
              <a:rPr lang="en-GB" dirty="0"/>
              <a:t>Provide the pupil with weighted items to replicate the feel of a human touch such as a backpack filled with heavy items, weighted bean bags, weighted blankets (always seek advice from at Occupational therapist for appropriate weight guidelines)</a:t>
            </a:r>
          </a:p>
          <a:p>
            <a:pPr lvl="0"/>
            <a:r>
              <a:rPr lang="en-GB" dirty="0"/>
              <a:t>Use of a </a:t>
            </a:r>
            <a:r>
              <a:rPr lang="en-GB" dirty="0" err="1"/>
              <a:t>lycra</a:t>
            </a:r>
            <a:r>
              <a:rPr lang="en-GB" dirty="0"/>
              <a:t> sock or wrapping the pupil in blankets</a:t>
            </a:r>
          </a:p>
          <a:p>
            <a:pPr lvl="0"/>
            <a:r>
              <a:rPr lang="en-GB" dirty="0"/>
              <a:t>Use of a large stuffed toy </a:t>
            </a:r>
            <a:r>
              <a:rPr lang="en-GB" dirty="0" err="1"/>
              <a:t>etc</a:t>
            </a:r>
            <a:r>
              <a:rPr lang="en-GB" dirty="0"/>
              <a:t> for the pupil to hug</a:t>
            </a:r>
          </a:p>
          <a:p>
            <a:pPr lvl="0"/>
            <a:r>
              <a:rPr lang="en-GB" dirty="0"/>
              <a:t>A vibrating cushion</a:t>
            </a:r>
          </a:p>
          <a:p>
            <a:endParaRPr lang="en-GB"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7922" y="3344628"/>
            <a:ext cx="2486798" cy="248679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1655" y="4159949"/>
            <a:ext cx="1931864" cy="2086051"/>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38395" y="4259801"/>
            <a:ext cx="2914650" cy="1571625"/>
          </a:xfrm>
          <a:prstGeom prst="rect">
            <a:avLst/>
          </a:prstGeom>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46406509"/>
      </p:ext>
    </p:extLst>
  </p:cSld>
  <p:clrMapOvr>
    <a:masterClrMapping/>
  </p:clrMapOvr>
  <mc:AlternateContent xmlns:mc="http://schemas.openxmlformats.org/markup-compatibility/2006" xmlns:p14="http://schemas.microsoft.com/office/powerpoint/2010/main">
    <mc:Choice Requires="p14">
      <p:transition spd="slow" p14:dur="2000" advTm="82536"/>
    </mc:Choice>
    <mc:Fallback xmlns="">
      <p:transition spd="slow" advTm="82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additive="base">
                                        <p:cTn id="4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additive="base">
                                        <p:cTn id="55" dur="500" fill="hold"/>
                                        <p:tgtEl>
                                          <p:spTgt spid="4"/>
                                        </p:tgtEl>
                                        <p:attrNameLst>
                                          <p:attrName>ppt_x</p:attrName>
                                        </p:attrNameLst>
                                      </p:cBhvr>
                                      <p:tavLst>
                                        <p:tav tm="0">
                                          <p:val>
                                            <p:strVal val="#ppt_x"/>
                                          </p:val>
                                        </p:tav>
                                        <p:tav tm="100000">
                                          <p:val>
                                            <p:strVal val="#ppt_x"/>
                                          </p:val>
                                        </p:tav>
                                      </p:tavLst>
                                    </p:anim>
                                    <p:anim calcmode="lin" valueType="num">
                                      <p:cBhvr additive="base">
                                        <p:cTn id="5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30175"/>
            <a:ext cx="4832350" cy="1325563"/>
          </a:xfrm>
        </p:spPr>
        <p:txBody>
          <a:bodyPr>
            <a:normAutofit fontScale="90000"/>
          </a:bodyPr>
          <a:lstStyle/>
          <a:p>
            <a:r>
              <a:rPr lang="en-GB" dirty="0"/>
              <a:t>Age appropriateness</a:t>
            </a:r>
          </a:p>
        </p:txBody>
      </p:sp>
      <p:pic>
        <p:nvPicPr>
          <p:cNvPr id="1026" name="Picture 2" descr="https://images-na.ssl-images-amazon.com/images/I/61SxzDgcxZL._AC_SL1100_.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6083" y="1384663"/>
            <a:ext cx="2031620" cy="19651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mages-na.ssl-images-amazon.com/images/I/71k4KOxGNiL._AC_SL1200_.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5396" y="4376250"/>
            <a:ext cx="1995441" cy="15912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images-na.ssl-images-amazon.com/images/I/61CluPC10XL._AC_SL1200_.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1554" y="3599664"/>
            <a:ext cx="2633163" cy="26002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images-na.ssl-images-amazon.com/images/I/41LrIgLmcHL._AC_.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35731" y="1381701"/>
            <a:ext cx="3259876" cy="22036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images-na.ssl-images-amazon.com/images/I/81fyY%2BKdb-L._AC_SL1500_.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13665" y="720440"/>
            <a:ext cx="2376115" cy="224622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lue Frog Toys Stretchy Centipede Toy - Stress Sensory Toy Autism ADH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48901" y="4226736"/>
            <a:ext cx="2596333" cy="21870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6323527"/>
            <a:ext cx="1068945" cy="53447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9"/>
          <p:cNvGraphicFramePr>
            <a:graphicFrameLocks noGrp="1"/>
          </p:cNvGraphicFramePr>
          <p:nvPr/>
        </p:nvGraphicFramePr>
        <p:xfrm>
          <a:off x="7324344" y="6323527"/>
          <a:ext cx="4950639" cy="534473"/>
        </p:xfrm>
        <a:graphic>
          <a:graphicData uri="http://schemas.openxmlformats.org/drawingml/2006/table">
            <a:tbl>
              <a:tblPr firstRow="1" firstCol="1" bandRow="1"/>
              <a:tblGrid>
                <a:gridCol w="171941">
                  <a:extLst>
                    <a:ext uri="{9D8B030D-6E8A-4147-A177-3AD203B41FA5}">
                      <a16:colId xmlns:a16="http://schemas.microsoft.com/office/drawing/2014/main" val="20000"/>
                    </a:ext>
                  </a:extLst>
                </a:gridCol>
                <a:gridCol w="4778698">
                  <a:extLst>
                    <a:ext uri="{9D8B030D-6E8A-4147-A177-3AD203B41FA5}">
                      <a16:colId xmlns:a16="http://schemas.microsoft.com/office/drawing/2014/main" val="20001"/>
                    </a:ext>
                  </a:extLst>
                </a:gridCol>
              </a:tblGrid>
              <a:tr h="534473">
                <a:tc>
                  <a:txBody>
                    <a:bodyPr/>
                    <a:lstStyle/>
                    <a:p>
                      <a:pPr algn="ctr">
                        <a:lnSpc>
                          <a:spcPct val="120000"/>
                        </a:lnSpc>
                        <a:spcAft>
                          <a:spcPts val="0"/>
                        </a:spcAft>
                      </a:pPr>
                      <a:endParaRPr lang="en-GB" sz="1000" dirty="0">
                        <a:solidFill>
                          <a:srgbClr val="59595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0" marT="0" marB="0" anchor="b">
                    <a:lnL>
                      <a:noFill/>
                    </a:lnL>
                    <a:lnR>
                      <a:noFill/>
                    </a:lnR>
                    <a:lnT>
                      <a:noFill/>
                    </a:lnT>
                    <a:lnB>
                      <a:noFill/>
                    </a:lnB>
                  </a:tcPr>
                </a:tc>
                <a:tc>
                  <a:txBody>
                    <a:bodyPr/>
                    <a:lstStyle/>
                    <a:p>
                      <a:pPr algn="ctr">
                        <a:lnSpc>
                          <a:spcPct val="100000"/>
                        </a:lnSpc>
                        <a:spcBef>
                          <a:spcPts val="0"/>
                        </a:spcBef>
                        <a:spcAft>
                          <a:spcPts val="0"/>
                        </a:spcAft>
                      </a:pPr>
                      <a:r>
                        <a:rPr lang="en-GB" sz="1400" b="1" dirty="0">
                          <a:solidFill>
                            <a:srgbClr val="FFCC00"/>
                          </a:solidFill>
                          <a:effectLst/>
                          <a:latin typeface="Arial Rounded MT Bold" panose="020F0704030504030204" pitchFamily="34" charset="0"/>
                          <a:ea typeface="Times New Roman" panose="02020603050405020304" pitchFamily="18" charset="0"/>
                          <a:cs typeface="Times New Roman" panose="02020603050405020304" pitchFamily="18" charset="0"/>
                        </a:rPr>
                        <a:t>WOLVERHAMPTON OUTREACH SERVICE</a:t>
                      </a:r>
                    </a:p>
                    <a:p>
                      <a:pPr algn="ctr">
                        <a:lnSpc>
                          <a:spcPct val="100000"/>
                        </a:lnSpc>
                        <a:spcBef>
                          <a:spcPts val="0"/>
                        </a:spcBef>
                        <a:spcAft>
                          <a:spcPts val="0"/>
                        </a:spcAft>
                      </a:pPr>
                      <a:r>
                        <a:rPr lang="en-US" sz="1400" dirty="0">
                          <a:solidFill>
                            <a:srgbClr val="FFCC00"/>
                          </a:solidFill>
                          <a:effectLst/>
                          <a:latin typeface="Arial Rounded MT Bold" panose="020F0704030504030204" pitchFamily="34" charset="0"/>
                          <a:ea typeface="Times New Roman" panose="02020603050405020304" pitchFamily="18" charset="0"/>
                          <a:cs typeface="Times New Roman" panose="02020603050405020304" pitchFamily="18" charset="0"/>
                        </a:rPr>
                        <a:t>SUPPORTING SCHOOLS. ENABLING INCLUSION.</a:t>
                      </a:r>
                      <a:endParaRPr lang="en-GB" sz="1400" dirty="0">
                        <a:solidFill>
                          <a:srgbClr val="FFCC00"/>
                        </a:solidFill>
                        <a:effectLst/>
                        <a:latin typeface="Arial Rounded MT Bold" panose="020F0704030504030204" pitchFamily="34" charset="0"/>
                        <a:ea typeface="Times New Roman" panose="02020603050405020304" pitchFamily="18" charset="0"/>
                        <a:cs typeface="Times New Roman" panose="02020603050405020304" pitchFamily="18" charset="0"/>
                      </a:endParaRPr>
                    </a:p>
                  </a:txBody>
                  <a:tcPr marL="0" marT="0" marB="0" anchor="b">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4286689617"/>
      </p:ext>
    </p:extLst>
  </p:cSld>
  <p:clrMapOvr>
    <a:masterClrMapping/>
  </p:clrMapOvr>
  <mc:AlternateContent xmlns:mc="http://schemas.openxmlformats.org/markup-compatibility/2006" xmlns:p14="http://schemas.microsoft.com/office/powerpoint/2010/main">
    <mc:Choice Requires="p14">
      <p:transition spd="slow" p14:dur="2000" advTm="15858"/>
    </mc:Choice>
    <mc:Fallback xmlns="">
      <p:transition spd="slow" advTm="15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8|5"/>
</p:tagLst>
</file>

<file path=ppt/tags/tag10.xml><?xml version="1.0" encoding="utf-8"?>
<p:tagLst xmlns:a="http://schemas.openxmlformats.org/drawingml/2006/main" xmlns:r="http://schemas.openxmlformats.org/officeDocument/2006/relationships" xmlns:p="http://schemas.openxmlformats.org/presentationml/2006/main">
  <p:tag name="TIMING" val="|4.6|2.1"/>
</p:tagLst>
</file>

<file path=ppt/tags/tag11.xml><?xml version="1.0" encoding="utf-8"?>
<p:tagLst xmlns:a="http://schemas.openxmlformats.org/drawingml/2006/main" xmlns:r="http://schemas.openxmlformats.org/officeDocument/2006/relationships" xmlns:p="http://schemas.openxmlformats.org/presentationml/2006/main">
  <p:tag name="TIMING" val="|1.3|0.8"/>
</p:tagLst>
</file>

<file path=ppt/tags/tag12.xml><?xml version="1.0" encoding="utf-8"?>
<p:tagLst xmlns:a="http://schemas.openxmlformats.org/drawingml/2006/main" xmlns:r="http://schemas.openxmlformats.org/officeDocument/2006/relationships" xmlns:p="http://schemas.openxmlformats.org/presentationml/2006/main">
  <p:tag name="TIMING" val="|0.5|20.7|47.4|18.3|57|39.4"/>
</p:tagLst>
</file>

<file path=ppt/tags/tag13.xml><?xml version="1.0" encoding="utf-8"?>
<p:tagLst xmlns:a="http://schemas.openxmlformats.org/drawingml/2006/main" xmlns:r="http://schemas.openxmlformats.org/officeDocument/2006/relationships" xmlns:p="http://schemas.openxmlformats.org/presentationml/2006/main">
  <p:tag name="TIMING" val="|0.7|1.1|19.3|29.5|20.9|19.3"/>
</p:tagLst>
</file>

<file path=ppt/tags/tag14.xml><?xml version="1.0" encoding="utf-8"?>
<p:tagLst xmlns:a="http://schemas.openxmlformats.org/drawingml/2006/main" xmlns:r="http://schemas.openxmlformats.org/officeDocument/2006/relationships" xmlns:p="http://schemas.openxmlformats.org/presentationml/2006/main">
  <p:tag name="TIMING" val="|0.5|1.3"/>
</p:tagLst>
</file>

<file path=ppt/tags/tag15.xml><?xml version="1.0" encoding="utf-8"?>
<p:tagLst xmlns:a="http://schemas.openxmlformats.org/drawingml/2006/main" xmlns:r="http://schemas.openxmlformats.org/officeDocument/2006/relationships" xmlns:p="http://schemas.openxmlformats.org/presentationml/2006/main">
  <p:tag name="TIMING" val="|0.6|1"/>
</p:tagLst>
</file>

<file path=ppt/tags/tag2.xml><?xml version="1.0" encoding="utf-8"?>
<p:tagLst xmlns:a="http://schemas.openxmlformats.org/drawingml/2006/main" xmlns:r="http://schemas.openxmlformats.org/officeDocument/2006/relationships" xmlns:p="http://schemas.openxmlformats.org/presentationml/2006/main">
  <p:tag name="TIMING" val="|8.2|1|1.3|1.2|1.2|1.1|2|3.5|6.3|6.9|7.8|11.7|13.6|9.7"/>
</p:tagLst>
</file>

<file path=ppt/tags/tag3.xml><?xml version="1.0" encoding="utf-8"?>
<p:tagLst xmlns:a="http://schemas.openxmlformats.org/drawingml/2006/main" xmlns:r="http://schemas.openxmlformats.org/officeDocument/2006/relationships" xmlns:p="http://schemas.openxmlformats.org/presentationml/2006/main">
  <p:tag name="TIMING" val="|8.1|2.7|2.5|2.9|3.7|5.8|2|3.1"/>
</p:tagLst>
</file>

<file path=ppt/tags/tag4.xml><?xml version="1.0" encoding="utf-8"?>
<p:tagLst xmlns:a="http://schemas.openxmlformats.org/drawingml/2006/main" xmlns:r="http://schemas.openxmlformats.org/officeDocument/2006/relationships" xmlns:p="http://schemas.openxmlformats.org/presentationml/2006/main">
  <p:tag name="TIMING" val="|1.2|29.7|38.1|32.6|55.7|44.8|53.1|28.5"/>
</p:tagLst>
</file>

<file path=ppt/tags/tag5.xml><?xml version="1.0" encoding="utf-8"?>
<p:tagLst xmlns:a="http://schemas.openxmlformats.org/drawingml/2006/main" xmlns:r="http://schemas.openxmlformats.org/officeDocument/2006/relationships" xmlns:p="http://schemas.openxmlformats.org/presentationml/2006/main">
  <p:tag name="TIMING" val="|1|4.7|40.5|50.6|2.6|28.3|51.4|41|57.9"/>
</p:tagLst>
</file>

<file path=ppt/tags/tag6.xml><?xml version="1.0" encoding="utf-8"?>
<p:tagLst xmlns:a="http://schemas.openxmlformats.org/drawingml/2006/main" xmlns:r="http://schemas.openxmlformats.org/officeDocument/2006/relationships" xmlns:p="http://schemas.openxmlformats.org/presentationml/2006/main">
  <p:tag name="TIMING" val="|1.2|15.6|10.8|52.2|17.1|28.8|24.8"/>
</p:tagLst>
</file>

<file path=ppt/tags/tag7.xml><?xml version="1.0" encoding="utf-8"?>
<p:tagLst xmlns:a="http://schemas.openxmlformats.org/drawingml/2006/main" xmlns:r="http://schemas.openxmlformats.org/officeDocument/2006/relationships" xmlns:p="http://schemas.openxmlformats.org/presentationml/2006/main">
  <p:tag name="TIMING" val="|2.3|4.1|7.2|29.8|12.1|7.4|3"/>
</p:tagLst>
</file>

<file path=ppt/tags/tag8.xml><?xml version="1.0" encoding="utf-8"?>
<p:tagLst xmlns:a="http://schemas.openxmlformats.org/drawingml/2006/main" xmlns:r="http://schemas.openxmlformats.org/officeDocument/2006/relationships" xmlns:p="http://schemas.openxmlformats.org/presentationml/2006/main">
  <p:tag name="TIMING" val="|1.7|1.3|1.4|1.1|0.7|1"/>
</p:tagLst>
</file>

<file path=ppt/tags/tag9.xml><?xml version="1.0" encoding="utf-8"?>
<p:tagLst xmlns:a="http://schemas.openxmlformats.org/drawingml/2006/main" xmlns:r="http://schemas.openxmlformats.org/officeDocument/2006/relationships" xmlns:p="http://schemas.openxmlformats.org/presentationml/2006/main">
  <p:tag name="TIMING" val="|0.6|0.6|0.7|0.8|0.6|0.7|0.6|0.7|0.7|0.9|1.4"/>
</p:tagLst>
</file>

<file path=ppt/theme/theme1.xml><?xml version="1.0" encoding="utf-8"?>
<a:theme xmlns:a="http://schemas.openxmlformats.org/drawingml/2006/main" name="Retrospec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E70DB2637A56C40B1BD867186321DD8" ma:contentTypeVersion="10" ma:contentTypeDescription="Create a new document." ma:contentTypeScope="" ma:versionID="03bb76741aa9b953b2f8af36d78cf808">
  <xsd:schema xmlns:xsd="http://www.w3.org/2001/XMLSchema" xmlns:xs="http://www.w3.org/2001/XMLSchema" xmlns:p="http://schemas.microsoft.com/office/2006/metadata/properties" xmlns:ns2="2132935e-4639-4d0a-b4d6-abb2365b4e7e" xmlns:ns3="54bbc0e6-5e8f-463d-abc4-5eb2aeed4574" targetNamespace="http://schemas.microsoft.com/office/2006/metadata/properties" ma:root="true" ma:fieldsID="7f83952e99d968a426333cfb9fa53b39" ns2:_="" ns3:_="">
    <xsd:import namespace="2132935e-4639-4d0a-b4d6-abb2365b4e7e"/>
    <xsd:import namespace="54bbc0e6-5e8f-463d-abc4-5eb2aeed457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3:SharedWithUsers" minOccurs="0"/>
                <xsd:element ref="ns2:MediaServiceOCR" minOccurs="0"/>
                <xsd:element ref="ns3:SharedWithDetails"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32935e-4639-4d0a-b4d6-abb2365b4e7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4bbc0e6-5e8f-463d-abc4-5eb2aeed4574"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EE15829-926A-4844-A8FA-FE77F7C886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32935e-4639-4d0a-b4d6-abb2365b4e7e"/>
    <ds:schemaRef ds:uri="54bbc0e6-5e8f-463d-abc4-5eb2aeed45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4C77292-C2DC-46B1-A368-B0DA94689FD7}">
  <ds:schemaRefs>
    <ds:schemaRef ds:uri="http://schemas.microsoft.com/sharepoint/v3/contenttype/forms"/>
  </ds:schemaRefs>
</ds:datastoreItem>
</file>

<file path=customXml/itemProps3.xml><?xml version="1.0" encoding="utf-8"?>
<ds:datastoreItem xmlns:ds="http://schemas.openxmlformats.org/officeDocument/2006/customXml" ds:itemID="{05B0D58A-8D8C-41EB-BF8A-AA4A24C244E1}">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54bbc0e6-5e8f-463d-abc4-5eb2aeed4574"/>
    <ds:schemaRef ds:uri="http://schemas.openxmlformats.org/package/2006/metadata/core-properties"/>
    <ds:schemaRef ds:uri="2132935e-4639-4d0a-b4d6-abb2365b4e7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Retrospect</Template>
  <TotalTime>2763</TotalTime>
  <Words>1175</Words>
  <Application>Microsoft Office PowerPoint</Application>
  <PresentationFormat>Widescreen</PresentationFormat>
  <Paragraphs>243</Paragraphs>
  <Slides>22</Slides>
  <Notes>1</Notes>
  <HiddenSlides>0</HiddenSlides>
  <MMClips>22</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Retrospect</vt:lpstr>
      <vt:lpstr>Supporting pupils with sensory and physical needs</vt:lpstr>
      <vt:lpstr>What are the senses?</vt:lpstr>
      <vt:lpstr> </vt:lpstr>
      <vt:lpstr>PowerPoint Presentation</vt:lpstr>
      <vt:lpstr>Sensory needs</vt:lpstr>
      <vt:lpstr>Sensory avoiders</vt:lpstr>
      <vt:lpstr>Sensory seekers</vt:lpstr>
      <vt:lpstr>Alternative sensory input</vt:lpstr>
      <vt:lpstr>Age appropriateness</vt:lpstr>
      <vt:lpstr>PowerPoint Presentation</vt:lpstr>
      <vt:lpstr>Providing sensory regulating spaces</vt:lpstr>
      <vt:lpstr>Providing sensory regulating spaces</vt:lpstr>
      <vt:lpstr>Sensory circuits</vt:lpstr>
      <vt:lpstr>PowerPoint Presentation</vt:lpstr>
      <vt:lpstr>Example Risk Assessment</vt:lpstr>
      <vt:lpstr>Example Risk Assessment</vt:lpstr>
      <vt:lpstr>Physical needs</vt:lpstr>
      <vt:lpstr>Physical needs</vt:lpstr>
      <vt:lpstr>Example Risk Assessment</vt:lpstr>
      <vt:lpstr>Example Risk Assessment</vt:lpstr>
      <vt:lpstr>Any Questions?</vt:lpstr>
      <vt:lpstr>Thank you for your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 Griffiths</dc:creator>
  <cp:lastModifiedBy>K Rogers</cp:lastModifiedBy>
  <cp:revision>262</cp:revision>
  <cp:lastPrinted>2018-12-04T16:29:25Z</cp:lastPrinted>
  <dcterms:created xsi:type="dcterms:W3CDTF">2016-07-25T13:57:18Z</dcterms:created>
  <dcterms:modified xsi:type="dcterms:W3CDTF">2020-10-01T08:06:47Z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0x010100EE70DB2637A56C40B1BD867186321DD8</vt:lpwstr>
  </property>
</Properties>
</file>